
<file path=[Content_Types].xml><?xml version="1.0" encoding="utf-8"?>
<Types xmlns="http://schemas.openxmlformats.org/package/2006/content-types">
  <Default Extension="emf" ContentType="image/x-emf"/>
  <Default Extension="jpeg" ContentType="image/jpeg"/>
  <Default Extension="pptx" ContentType="application/vnd.openxmlformats-officedocument.presentationml.presentation"/>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61" r:id="rId2"/>
    <p:sldId id="257" r:id="rId3"/>
    <p:sldId id="259" r:id="rId4"/>
    <p:sldId id="642" r:id="rId5"/>
    <p:sldId id="262" r:id="rId6"/>
    <p:sldId id="679" r:id="rId7"/>
    <p:sldId id="643" r:id="rId8"/>
    <p:sldId id="553" r:id="rId9"/>
    <p:sldId id="554" r:id="rId10"/>
    <p:sldId id="551" r:id="rId11"/>
    <p:sldId id="644" r:id="rId12"/>
    <p:sldId id="552" r:id="rId13"/>
    <p:sldId id="680" r:id="rId14"/>
    <p:sldId id="645" r:id="rId15"/>
    <p:sldId id="646" r:id="rId16"/>
    <p:sldId id="546" r:id="rId17"/>
    <p:sldId id="544" r:id="rId18"/>
    <p:sldId id="271" r:id="rId19"/>
    <p:sldId id="550" r:id="rId20"/>
    <p:sldId id="285" r:id="rId21"/>
    <p:sldId id="664" r:id="rId22"/>
    <p:sldId id="665" r:id="rId23"/>
    <p:sldId id="652" r:id="rId24"/>
    <p:sldId id="666" r:id="rId25"/>
    <p:sldId id="668" r:id="rId26"/>
    <p:sldId id="667" r:id="rId27"/>
    <p:sldId id="669" r:id="rId28"/>
    <p:sldId id="268" r:id="rId29"/>
    <p:sldId id="670" r:id="rId30"/>
    <p:sldId id="281" r:id="rId31"/>
    <p:sldId id="282" r:id="rId32"/>
    <p:sldId id="647" r:id="rId33"/>
    <p:sldId id="269" r:id="rId34"/>
    <p:sldId id="671" r:id="rId35"/>
    <p:sldId id="672" r:id="rId36"/>
    <p:sldId id="673" r:id="rId37"/>
    <p:sldId id="674" r:id="rId38"/>
    <p:sldId id="675" r:id="rId39"/>
    <p:sldId id="263" r:id="rId40"/>
    <p:sldId id="270" r:id="rId41"/>
    <p:sldId id="264" r:id="rId42"/>
    <p:sldId id="265" r:id="rId43"/>
    <p:sldId id="677" r:id="rId44"/>
    <p:sldId id="272" r:id="rId45"/>
    <p:sldId id="267" r:id="rId46"/>
    <p:sldId id="274" r:id="rId47"/>
    <p:sldId id="275" r:id="rId48"/>
    <p:sldId id="276" r:id="rId49"/>
    <p:sldId id="278" r:id="rId50"/>
    <p:sldId id="280" r:id="rId51"/>
    <p:sldId id="279" r:id="rId52"/>
    <p:sldId id="681" r:id="rId53"/>
    <p:sldId id="1559" r:id="rId54"/>
    <p:sldId id="682" r:id="rId55"/>
    <p:sldId id="1560" r:id="rId56"/>
    <p:sldId id="1561"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CC00"/>
    <a:srgbClr val="FFFF66"/>
    <a:srgbClr val="D1234C"/>
    <a:srgbClr val="FF7C80"/>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5" d="100"/>
          <a:sy n="75" d="100"/>
        </p:scale>
        <p:origin x="327" y="27"/>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46587-C832-4F3C-85B2-55ADE6C2FEF8}" type="datetimeFigureOut">
              <a:rPr lang="en-US" smtClean="0"/>
              <a:t>4/30/2023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2B0BE3-775F-4953-8E21-FDFFBB234596}" type="slidenum">
              <a:rPr lang="en-US" smtClean="0"/>
              <a:t>‹#›</a:t>
            </a:fld>
            <a:endParaRPr lang="en-US"/>
          </a:p>
        </p:txBody>
      </p:sp>
    </p:spTree>
    <p:extLst>
      <p:ext uri="{BB962C8B-B14F-4D97-AF65-F5344CB8AC3E}">
        <p14:creationId xmlns:p14="http://schemas.microsoft.com/office/powerpoint/2010/main" val="2464325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4A3FC6A-9FBE-454F-986C-3625CF441371}" type="slidenum">
              <a:rPr lang="en-US" smtClean="0"/>
              <a:pPr>
                <a:defRPr/>
              </a:pPr>
              <a:t>7</a:t>
            </a:fld>
            <a:endParaRPr lang="en-US"/>
          </a:p>
        </p:txBody>
      </p:sp>
    </p:spTree>
    <p:extLst>
      <p:ext uri="{BB962C8B-B14F-4D97-AF65-F5344CB8AC3E}">
        <p14:creationId xmlns:p14="http://schemas.microsoft.com/office/powerpoint/2010/main" val="1640250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FC43293-B210-4570-B26F-DC07715EA117}" type="slidenum">
              <a:rPr lang="en-US" smtClean="0"/>
              <a:pPr/>
              <a:t>11</a:t>
            </a:fld>
            <a:endParaRPr lang="en-US"/>
          </a:p>
        </p:txBody>
      </p:sp>
      <p:sp>
        <p:nvSpPr>
          <p:cNvPr id="409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Tree>
    <p:extLst>
      <p:ext uri="{BB962C8B-B14F-4D97-AF65-F5344CB8AC3E}">
        <p14:creationId xmlns:p14="http://schemas.microsoft.com/office/powerpoint/2010/main" val="2582814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eaLnBrk="1" hangingPunct="1"/>
            <a:endParaRPr lang="en-US"/>
          </a:p>
        </p:txBody>
      </p:sp>
      <p:sp>
        <p:nvSpPr>
          <p:cNvPr id="35844" name="Slide Number Placeholder 3"/>
          <p:cNvSpPr>
            <a:spLocks noGrp="1"/>
          </p:cNvSpPr>
          <p:nvPr>
            <p:ph type="sldNum" sz="quarter" idx="5"/>
          </p:nvPr>
        </p:nvSpPr>
        <p:spPr>
          <a:noFill/>
        </p:spPr>
        <p:txBody>
          <a:bodyPr/>
          <a:lstStyle/>
          <a:p>
            <a:fld id="{68F1A401-194F-4210-9A8D-79A3C47D02A4}" type="slidenum">
              <a:rPr lang="en-US" smtClean="0"/>
              <a:pPr/>
              <a:t>14</a:t>
            </a:fld>
            <a:endParaRPr lang="en-US"/>
          </a:p>
        </p:txBody>
      </p:sp>
    </p:spTree>
    <p:extLst>
      <p:ext uri="{BB962C8B-B14F-4D97-AF65-F5344CB8AC3E}">
        <p14:creationId xmlns:p14="http://schemas.microsoft.com/office/powerpoint/2010/main" val="3665590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eaLnBrk="1" hangingPunct="1"/>
            <a:endParaRPr lang="en-US"/>
          </a:p>
        </p:txBody>
      </p:sp>
      <p:sp>
        <p:nvSpPr>
          <p:cNvPr id="37892" name="Slide Number Placeholder 3"/>
          <p:cNvSpPr>
            <a:spLocks noGrp="1"/>
          </p:cNvSpPr>
          <p:nvPr>
            <p:ph type="sldNum" sz="quarter" idx="5"/>
          </p:nvPr>
        </p:nvSpPr>
        <p:spPr>
          <a:noFill/>
        </p:spPr>
        <p:txBody>
          <a:bodyPr/>
          <a:lstStyle/>
          <a:p>
            <a:fld id="{81649292-C988-455C-8B50-5CC0BF5E8846}" type="slidenum">
              <a:rPr lang="en-US" smtClean="0"/>
              <a:pPr/>
              <a:t>20</a:t>
            </a:fld>
            <a:endParaRPr lang="en-US"/>
          </a:p>
        </p:txBody>
      </p:sp>
    </p:spTree>
    <p:extLst>
      <p:ext uri="{BB962C8B-B14F-4D97-AF65-F5344CB8AC3E}">
        <p14:creationId xmlns:p14="http://schemas.microsoft.com/office/powerpoint/2010/main" val="2367013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a:p>
        </p:txBody>
      </p:sp>
      <p:sp>
        <p:nvSpPr>
          <p:cNvPr id="43012" name="Slide Number Placeholder 3"/>
          <p:cNvSpPr>
            <a:spLocks noGrp="1"/>
          </p:cNvSpPr>
          <p:nvPr>
            <p:ph type="sldNum" sz="quarter" idx="5"/>
          </p:nvPr>
        </p:nvSpPr>
        <p:spPr>
          <a:noFill/>
        </p:spPr>
        <p:txBody>
          <a:bodyPr/>
          <a:lstStyle/>
          <a:p>
            <a:fld id="{6BEA55A4-69D7-48B9-8FF2-E0EB0077F0C8}" type="slidenum">
              <a:rPr lang="en-US" smtClean="0"/>
              <a:pPr/>
              <a:t>55</a:t>
            </a:fld>
            <a:endParaRPr lang="en-US"/>
          </a:p>
        </p:txBody>
      </p:sp>
    </p:spTree>
    <p:extLst>
      <p:ext uri="{BB962C8B-B14F-4D97-AF65-F5344CB8AC3E}">
        <p14:creationId xmlns:p14="http://schemas.microsoft.com/office/powerpoint/2010/main" val="3162629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0499B-75EA-42FE-81D5-7C46B369446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1CBD0E6-7DCC-4A97-91A7-370BAB1CFB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9F2EB7C-930E-4A7C-A338-32BB8C870C7B}"/>
              </a:ext>
            </a:extLst>
          </p:cNvPr>
          <p:cNvSpPr>
            <a:spLocks noGrp="1"/>
          </p:cNvSpPr>
          <p:nvPr>
            <p:ph type="dt" sz="half" idx="10"/>
          </p:nvPr>
        </p:nvSpPr>
        <p:spPr/>
        <p:txBody>
          <a:bodyPr/>
          <a:lstStyle/>
          <a:p>
            <a:fld id="{4BE33431-DF3E-4A28-8E11-248B73D04097}" type="datetimeFigureOut">
              <a:rPr lang="en-US" smtClean="0"/>
              <a:t>4/30/2023</a:t>
            </a:fld>
            <a:endParaRPr lang="en-US"/>
          </a:p>
        </p:txBody>
      </p:sp>
      <p:sp>
        <p:nvSpPr>
          <p:cNvPr id="5" name="Footer Placeholder 4">
            <a:extLst>
              <a:ext uri="{FF2B5EF4-FFF2-40B4-BE49-F238E27FC236}">
                <a16:creationId xmlns:a16="http://schemas.microsoft.com/office/drawing/2014/main" id="{B1A36214-0D33-4698-9F79-ABF246CF57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AC9C0D-45C2-4C25-8A9D-6FD1FCACB3E5}"/>
              </a:ext>
            </a:extLst>
          </p:cNvPr>
          <p:cNvSpPr>
            <a:spLocks noGrp="1"/>
          </p:cNvSpPr>
          <p:nvPr>
            <p:ph type="sldNum" sz="quarter" idx="12"/>
          </p:nvPr>
        </p:nvSpPr>
        <p:spPr/>
        <p:txBody>
          <a:bodyPr/>
          <a:lstStyle/>
          <a:p>
            <a:fld id="{B56333C0-1F49-47B3-81B5-904C59ECAD2D}" type="slidenum">
              <a:rPr lang="en-US" smtClean="0"/>
              <a:t>‹#›</a:t>
            </a:fld>
            <a:endParaRPr lang="en-US"/>
          </a:p>
        </p:txBody>
      </p:sp>
    </p:spTree>
    <p:extLst>
      <p:ext uri="{BB962C8B-B14F-4D97-AF65-F5344CB8AC3E}">
        <p14:creationId xmlns:p14="http://schemas.microsoft.com/office/powerpoint/2010/main" val="3305992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AAAC3-C196-4299-8022-7D76B6D9CBC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444ADAC-E772-47B0-9A57-293FCBD16B9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122427-E95A-4858-9CDF-D1B3FD46C302}"/>
              </a:ext>
            </a:extLst>
          </p:cNvPr>
          <p:cNvSpPr>
            <a:spLocks noGrp="1"/>
          </p:cNvSpPr>
          <p:nvPr>
            <p:ph type="dt" sz="half" idx="10"/>
          </p:nvPr>
        </p:nvSpPr>
        <p:spPr/>
        <p:txBody>
          <a:bodyPr/>
          <a:lstStyle/>
          <a:p>
            <a:fld id="{4BE33431-DF3E-4A28-8E11-248B73D04097}" type="datetimeFigureOut">
              <a:rPr lang="en-US" smtClean="0"/>
              <a:t>4/30/2023</a:t>
            </a:fld>
            <a:endParaRPr lang="en-US"/>
          </a:p>
        </p:txBody>
      </p:sp>
      <p:sp>
        <p:nvSpPr>
          <p:cNvPr id="5" name="Footer Placeholder 4">
            <a:extLst>
              <a:ext uri="{FF2B5EF4-FFF2-40B4-BE49-F238E27FC236}">
                <a16:creationId xmlns:a16="http://schemas.microsoft.com/office/drawing/2014/main" id="{07957442-138D-43A5-BCEB-8CA4D16F56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C17A57-EEF4-4326-9CF7-1204FF11E4BF}"/>
              </a:ext>
            </a:extLst>
          </p:cNvPr>
          <p:cNvSpPr>
            <a:spLocks noGrp="1"/>
          </p:cNvSpPr>
          <p:nvPr>
            <p:ph type="sldNum" sz="quarter" idx="12"/>
          </p:nvPr>
        </p:nvSpPr>
        <p:spPr/>
        <p:txBody>
          <a:bodyPr/>
          <a:lstStyle/>
          <a:p>
            <a:fld id="{B56333C0-1F49-47B3-81B5-904C59ECAD2D}" type="slidenum">
              <a:rPr lang="en-US" smtClean="0"/>
              <a:t>‹#›</a:t>
            </a:fld>
            <a:endParaRPr lang="en-US"/>
          </a:p>
        </p:txBody>
      </p:sp>
    </p:spTree>
    <p:extLst>
      <p:ext uri="{BB962C8B-B14F-4D97-AF65-F5344CB8AC3E}">
        <p14:creationId xmlns:p14="http://schemas.microsoft.com/office/powerpoint/2010/main" val="2323562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D172015-F632-4242-8BF2-4430056FE91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CE90540-A5F6-4331-B4D2-80B52238677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7C9FDC-C7C5-4536-9400-559E99507237}"/>
              </a:ext>
            </a:extLst>
          </p:cNvPr>
          <p:cNvSpPr>
            <a:spLocks noGrp="1"/>
          </p:cNvSpPr>
          <p:nvPr>
            <p:ph type="dt" sz="half" idx="10"/>
          </p:nvPr>
        </p:nvSpPr>
        <p:spPr/>
        <p:txBody>
          <a:bodyPr/>
          <a:lstStyle/>
          <a:p>
            <a:fld id="{4BE33431-DF3E-4A28-8E11-248B73D04097}" type="datetimeFigureOut">
              <a:rPr lang="en-US" smtClean="0"/>
              <a:t>4/30/2023</a:t>
            </a:fld>
            <a:endParaRPr lang="en-US"/>
          </a:p>
        </p:txBody>
      </p:sp>
      <p:sp>
        <p:nvSpPr>
          <p:cNvPr id="5" name="Footer Placeholder 4">
            <a:extLst>
              <a:ext uri="{FF2B5EF4-FFF2-40B4-BE49-F238E27FC236}">
                <a16:creationId xmlns:a16="http://schemas.microsoft.com/office/drawing/2014/main" id="{BBCD70C7-3813-4C8F-9460-FEC6D94C23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59F0D1-14BA-4B1E-9C40-CE54498BA948}"/>
              </a:ext>
            </a:extLst>
          </p:cNvPr>
          <p:cNvSpPr>
            <a:spLocks noGrp="1"/>
          </p:cNvSpPr>
          <p:nvPr>
            <p:ph type="sldNum" sz="quarter" idx="12"/>
          </p:nvPr>
        </p:nvSpPr>
        <p:spPr/>
        <p:txBody>
          <a:bodyPr/>
          <a:lstStyle/>
          <a:p>
            <a:fld id="{B56333C0-1F49-47B3-81B5-904C59ECAD2D}" type="slidenum">
              <a:rPr lang="en-US" smtClean="0"/>
              <a:t>‹#›</a:t>
            </a:fld>
            <a:endParaRPr lang="en-US"/>
          </a:p>
        </p:txBody>
      </p:sp>
    </p:spTree>
    <p:extLst>
      <p:ext uri="{BB962C8B-B14F-4D97-AF65-F5344CB8AC3E}">
        <p14:creationId xmlns:p14="http://schemas.microsoft.com/office/powerpoint/2010/main" val="3770536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DB844-E6CB-4D62-9982-B6F3BB318914}"/>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848E9E57-F002-4A5C-BF76-EB4CFBEB96C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FCEF8D-DF19-4C70-89D5-9E983ADB5ABB}"/>
              </a:ext>
            </a:extLst>
          </p:cNvPr>
          <p:cNvSpPr>
            <a:spLocks noGrp="1"/>
          </p:cNvSpPr>
          <p:nvPr>
            <p:ph type="dt" sz="half" idx="10"/>
          </p:nvPr>
        </p:nvSpPr>
        <p:spPr/>
        <p:txBody>
          <a:bodyPr/>
          <a:lstStyle/>
          <a:p>
            <a:fld id="{4BE33431-DF3E-4A28-8E11-248B73D04097}" type="datetimeFigureOut">
              <a:rPr lang="en-US" smtClean="0"/>
              <a:t>4/30/2023</a:t>
            </a:fld>
            <a:endParaRPr lang="en-US"/>
          </a:p>
        </p:txBody>
      </p:sp>
      <p:sp>
        <p:nvSpPr>
          <p:cNvPr id="5" name="Footer Placeholder 4">
            <a:extLst>
              <a:ext uri="{FF2B5EF4-FFF2-40B4-BE49-F238E27FC236}">
                <a16:creationId xmlns:a16="http://schemas.microsoft.com/office/drawing/2014/main" id="{65FA7DFA-4879-469D-A7BD-584181EB83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0A9323-ECF4-4FB3-8790-30EA4A6FA165}"/>
              </a:ext>
            </a:extLst>
          </p:cNvPr>
          <p:cNvSpPr>
            <a:spLocks noGrp="1"/>
          </p:cNvSpPr>
          <p:nvPr>
            <p:ph type="sldNum" sz="quarter" idx="12"/>
          </p:nvPr>
        </p:nvSpPr>
        <p:spPr/>
        <p:txBody>
          <a:bodyPr/>
          <a:lstStyle/>
          <a:p>
            <a:fld id="{B56333C0-1F49-47B3-81B5-904C59ECAD2D}" type="slidenum">
              <a:rPr lang="en-US" smtClean="0"/>
              <a:t>‹#›</a:t>
            </a:fld>
            <a:endParaRPr lang="en-US"/>
          </a:p>
        </p:txBody>
      </p:sp>
    </p:spTree>
    <p:extLst>
      <p:ext uri="{BB962C8B-B14F-4D97-AF65-F5344CB8AC3E}">
        <p14:creationId xmlns:p14="http://schemas.microsoft.com/office/powerpoint/2010/main" val="2789599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A4DB4-632A-40A5-ADDB-32D5D92A0A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0F580BA-5E9E-457D-9E2C-A973BFAC79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3CFCFBB-A5D4-4AF1-A72D-1D48560E046C}"/>
              </a:ext>
            </a:extLst>
          </p:cNvPr>
          <p:cNvSpPr>
            <a:spLocks noGrp="1"/>
          </p:cNvSpPr>
          <p:nvPr>
            <p:ph type="dt" sz="half" idx="10"/>
          </p:nvPr>
        </p:nvSpPr>
        <p:spPr/>
        <p:txBody>
          <a:bodyPr/>
          <a:lstStyle/>
          <a:p>
            <a:fld id="{4BE33431-DF3E-4A28-8E11-248B73D04097}" type="datetimeFigureOut">
              <a:rPr lang="en-US" smtClean="0"/>
              <a:t>4/30/2023</a:t>
            </a:fld>
            <a:endParaRPr lang="en-US"/>
          </a:p>
        </p:txBody>
      </p:sp>
      <p:sp>
        <p:nvSpPr>
          <p:cNvPr id="5" name="Footer Placeholder 4">
            <a:extLst>
              <a:ext uri="{FF2B5EF4-FFF2-40B4-BE49-F238E27FC236}">
                <a16:creationId xmlns:a16="http://schemas.microsoft.com/office/drawing/2014/main" id="{4DC66C33-F75E-4AE9-9244-A5914F6504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6DB4E1-1C46-4FDE-95BC-308EDDC2315A}"/>
              </a:ext>
            </a:extLst>
          </p:cNvPr>
          <p:cNvSpPr>
            <a:spLocks noGrp="1"/>
          </p:cNvSpPr>
          <p:nvPr>
            <p:ph type="sldNum" sz="quarter" idx="12"/>
          </p:nvPr>
        </p:nvSpPr>
        <p:spPr/>
        <p:txBody>
          <a:bodyPr/>
          <a:lstStyle/>
          <a:p>
            <a:fld id="{B56333C0-1F49-47B3-81B5-904C59ECAD2D}" type="slidenum">
              <a:rPr lang="en-US" smtClean="0"/>
              <a:t>‹#›</a:t>
            </a:fld>
            <a:endParaRPr lang="en-US"/>
          </a:p>
        </p:txBody>
      </p:sp>
    </p:spTree>
    <p:extLst>
      <p:ext uri="{BB962C8B-B14F-4D97-AF65-F5344CB8AC3E}">
        <p14:creationId xmlns:p14="http://schemas.microsoft.com/office/powerpoint/2010/main" val="2441298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B76BC-358A-4AB5-9CC0-45DD6F8D1F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75E453-E82D-4DE5-AF71-B45F62D7EA7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B6B22A4-A415-4F7B-8D58-3E401E5C3D7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B958E5D-978D-49D9-BDDC-0FD3C99D7170}"/>
              </a:ext>
            </a:extLst>
          </p:cNvPr>
          <p:cNvSpPr>
            <a:spLocks noGrp="1"/>
          </p:cNvSpPr>
          <p:nvPr>
            <p:ph type="dt" sz="half" idx="10"/>
          </p:nvPr>
        </p:nvSpPr>
        <p:spPr/>
        <p:txBody>
          <a:bodyPr/>
          <a:lstStyle/>
          <a:p>
            <a:fld id="{4BE33431-DF3E-4A28-8E11-248B73D04097}" type="datetimeFigureOut">
              <a:rPr lang="en-US" smtClean="0"/>
              <a:t>4/30/2023</a:t>
            </a:fld>
            <a:endParaRPr lang="en-US"/>
          </a:p>
        </p:txBody>
      </p:sp>
      <p:sp>
        <p:nvSpPr>
          <p:cNvPr id="6" name="Footer Placeholder 5">
            <a:extLst>
              <a:ext uri="{FF2B5EF4-FFF2-40B4-BE49-F238E27FC236}">
                <a16:creationId xmlns:a16="http://schemas.microsoft.com/office/drawing/2014/main" id="{E4C6AF92-A30B-4AAC-99E7-6AB861BC5E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9A2426-3BA6-4F28-91E9-FB2477DA7EE5}"/>
              </a:ext>
            </a:extLst>
          </p:cNvPr>
          <p:cNvSpPr>
            <a:spLocks noGrp="1"/>
          </p:cNvSpPr>
          <p:nvPr>
            <p:ph type="sldNum" sz="quarter" idx="12"/>
          </p:nvPr>
        </p:nvSpPr>
        <p:spPr/>
        <p:txBody>
          <a:bodyPr/>
          <a:lstStyle/>
          <a:p>
            <a:fld id="{B56333C0-1F49-47B3-81B5-904C59ECAD2D}" type="slidenum">
              <a:rPr lang="en-US" smtClean="0"/>
              <a:t>‹#›</a:t>
            </a:fld>
            <a:endParaRPr lang="en-US"/>
          </a:p>
        </p:txBody>
      </p:sp>
    </p:spTree>
    <p:extLst>
      <p:ext uri="{BB962C8B-B14F-4D97-AF65-F5344CB8AC3E}">
        <p14:creationId xmlns:p14="http://schemas.microsoft.com/office/powerpoint/2010/main" val="85629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1C247-F530-47F7-A132-5E4F407434E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EEAC388-F3DD-4F91-80B8-07B03C8324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C6D674E-D487-44C5-8A1E-067F8E56E2A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EC1F5B8-FE89-409B-AFE0-E65FCA2275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AC4B1FB-C92A-4C1B-9BB9-88516D9E8AD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DE9B3DE-1B47-4338-8260-CA65EE61C79F}"/>
              </a:ext>
            </a:extLst>
          </p:cNvPr>
          <p:cNvSpPr>
            <a:spLocks noGrp="1"/>
          </p:cNvSpPr>
          <p:nvPr>
            <p:ph type="dt" sz="half" idx="10"/>
          </p:nvPr>
        </p:nvSpPr>
        <p:spPr/>
        <p:txBody>
          <a:bodyPr/>
          <a:lstStyle/>
          <a:p>
            <a:fld id="{4BE33431-DF3E-4A28-8E11-248B73D04097}" type="datetimeFigureOut">
              <a:rPr lang="en-US" smtClean="0"/>
              <a:t>4/30/2023</a:t>
            </a:fld>
            <a:endParaRPr lang="en-US"/>
          </a:p>
        </p:txBody>
      </p:sp>
      <p:sp>
        <p:nvSpPr>
          <p:cNvPr id="8" name="Footer Placeholder 7">
            <a:extLst>
              <a:ext uri="{FF2B5EF4-FFF2-40B4-BE49-F238E27FC236}">
                <a16:creationId xmlns:a16="http://schemas.microsoft.com/office/drawing/2014/main" id="{5F18D6BF-86C3-45FE-BA85-48AB68CFEC3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F4E523-0BBD-4D88-A6D3-7389D553D982}"/>
              </a:ext>
            </a:extLst>
          </p:cNvPr>
          <p:cNvSpPr>
            <a:spLocks noGrp="1"/>
          </p:cNvSpPr>
          <p:nvPr>
            <p:ph type="sldNum" sz="quarter" idx="12"/>
          </p:nvPr>
        </p:nvSpPr>
        <p:spPr/>
        <p:txBody>
          <a:bodyPr/>
          <a:lstStyle/>
          <a:p>
            <a:fld id="{B56333C0-1F49-47B3-81B5-904C59ECAD2D}" type="slidenum">
              <a:rPr lang="en-US" smtClean="0"/>
              <a:t>‹#›</a:t>
            </a:fld>
            <a:endParaRPr lang="en-US"/>
          </a:p>
        </p:txBody>
      </p:sp>
    </p:spTree>
    <p:extLst>
      <p:ext uri="{BB962C8B-B14F-4D97-AF65-F5344CB8AC3E}">
        <p14:creationId xmlns:p14="http://schemas.microsoft.com/office/powerpoint/2010/main" val="964216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C9D6E-183F-4EA8-98A2-6761A1ADF8A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1C9C81-4846-4DE3-BA0F-FB404BB083DD}"/>
              </a:ext>
            </a:extLst>
          </p:cNvPr>
          <p:cNvSpPr>
            <a:spLocks noGrp="1"/>
          </p:cNvSpPr>
          <p:nvPr>
            <p:ph type="dt" sz="half" idx="10"/>
          </p:nvPr>
        </p:nvSpPr>
        <p:spPr/>
        <p:txBody>
          <a:bodyPr/>
          <a:lstStyle/>
          <a:p>
            <a:fld id="{4BE33431-DF3E-4A28-8E11-248B73D04097}" type="datetimeFigureOut">
              <a:rPr lang="en-US" smtClean="0"/>
              <a:t>4/30/2023</a:t>
            </a:fld>
            <a:endParaRPr lang="en-US"/>
          </a:p>
        </p:txBody>
      </p:sp>
      <p:sp>
        <p:nvSpPr>
          <p:cNvPr id="4" name="Footer Placeholder 3">
            <a:extLst>
              <a:ext uri="{FF2B5EF4-FFF2-40B4-BE49-F238E27FC236}">
                <a16:creationId xmlns:a16="http://schemas.microsoft.com/office/drawing/2014/main" id="{915237AD-27A2-48C3-8D9B-CC3A56E36B3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F2BE8E4-AB2D-45D0-BE0D-DC243D0D0754}"/>
              </a:ext>
            </a:extLst>
          </p:cNvPr>
          <p:cNvSpPr>
            <a:spLocks noGrp="1"/>
          </p:cNvSpPr>
          <p:nvPr>
            <p:ph type="sldNum" sz="quarter" idx="12"/>
          </p:nvPr>
        </p:nvSpPr>
        <p:spPr/>
        <p:txBody>
          <a:bodyPr/>
          <a:lstStyle/>
          <a:p>
            <a:fld id="{B56333C0-1F49-47B3-81B5-904C59ECAD2D}" type="slidenum">
              <a:rPr lang="en-US" smtClean="0"/>
              <a:t>‹#›</a:t>
            </a:fld>
            <a:endParaRPr lang="en-US"/>
          </a:p>
        </p:txBody>
      </p:sp>
    </p:spTree>
    <p:extLst>
      <p:ext uri="{BB962C8B-B14F-4D97-AF65-F5344CB8AC3E}">
        <p14:creationId xmlns:p14="http://schemas.microsoft.com/office/powerpoint/2010/main" val="1382852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F66D4F-DF54-4523-BB37-25D8D45E8F94}"/>
              </a:ext>
            </a:extLst>
          </p:cNvPr>
          <p:cNvSpPr>
            <a:spLocks noGrp="1"/>
          </p:cNvSpPr>
          <p:nvPr>
            <p:ph type="dt" sz="half" idx="10"/>
          </p:nvPr>
        </p:nvSpPr>
        <p:spPr/>
        <p:txBody>
          <a:bodyPr/>
          <a:lstStyle/>
          <a:p>
            <a:fld id="{4BE33431-DF3E-4A28-8E11-248B73D04097}" type="datetimeFigureOut">
              <a:rPr lang="en-US" smtClean="0"/>
              <a:t>4/30/2023</a:t>
            </a:fld>
            <a:endParaRPr lang="en-US"/>
          </a:p>
        </p:txBody>
      </p:sp>
      <p:sp>
        <p:nvSpPr>
          <p:cNvPr id="3" name="Footer Placeholder 2">
            <a:extLst>
              <a:ext uri="{FF2B5EF4-FFF2-40B4-BE49-F238E27FC236}">
                <a16:creationId xmlns:a16="http://schemas.microsoft.com/office/drawing/2014/main" id="{EB5F8672-4E83-463A-B4E6-DCAB37BAAB2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4FC760D-0B06-46B6-B744-4CE30D6F48F6}"/>
              </a:ext>
            </a:extLst>
          </p:cNvPr>
          <p:cNvSpPr>
            <a:spLocks noGrp="1"/>
          </p:cNvSpPr>
          <p:nvPr>
            <p:ph type="sldNum" sz="quarter" idx="12"/>
          </p:nvPr>
        </p:nvSpPr>
        <p:spPr/>
        <p:txBody>
          <a:bodyPr/>
          <a:lstStyle/>
          <a:p>
            <a:fld id="{B56333C0-1F49-47B3-81B5-904C59ECAD2D}" type="slidenum">
              <a:rPr lang="en-US" smtClean="0"/>
              <a:t>‹#›</a:t>
            </a:fld>
            <a:endParaRPr lang="en-US"/>
          </a:p>
        </p:txBody>
      </p:sp>
    </p:spTree>
    <p:extLst>
      <p:ext uri="{BB962C8B-B14F-4D97-AF65-F5344CB8AC3E}">
        <p14:creationId xmlns:p14="http://schemas.microsoft.com/office/powerpoint/2010/main" val="1066886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5AC6D-C08A-46EF-8880-AE6720ED0F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25732F5-6F69-4774-A93A-FA6D3D04FD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70694D-537B-4CB4-A56F-B5EAB5CC2D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E26A62D-EC5D-4219-AF8F-693E8AE6DA44}"/>
              </a:ext>
            </a:extLst>
          </p:cNvPr>
          <p:cNvSpPr>
            <a:spLocks noGrp="1"/>
          </p:cNvSpPr>
          <p:nvPr>
            <p:ph type="dt" sz="half" idx="10"/>
          </p:nvPr>
        </p:nvSpPr>
        <p:spPr/>
        <p:txBody>
          <a:bodyPr/>
          <a:lstStyle/>
          <a:p>
            <a:fld id="{4BE33431-DF3E-4A28-8E11-248B73D04097}" type="datetimeFigureOut">
              <a:rPr lang="en-US" smtClean="0"/>
              <a:t>4/30/2023</a:t>
            </a:fld>
            <a:endParaRPr lang="en-US"/>
          </a:p>
        </p:txBody>
      </p:sp>
      <p:sp>
        <p:nvSpPr>
          <p:cNvPr id="6" name="Footer Placeholder 5">
            <a:extLst>
              <a:ext uri="{FF2B5EF4-FFF2-40B4-BE49-F238E27FC236}">
                <a16:creationId xmlns:a16="http://schemas.microsoft.com/office/drawing/2014/main" id="{1341DD41-FEE6-46CC-8ADC-CEB5E36350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E53992-82EB-4F6A-89C2-9C1E2CE5E7D9}"/>
              </a:ext>
            </a:extLst>
          </p:cNvPr>
          <p:cNvSpPr>
            <a:spLocks noGrp="1"/>
          </p:cNvSpPr>
          <p:nvPr>
            <p:ph type="sldNum" sz="quarter" idx="12"/>
          </p:nvPr>
        </p:nvSpPr>
        <p:spPr/>
        <p:txBody>
          <a:bodyPr/>
          <a:lstStyle/>
          <a:p>
            <a:fld id="{B56333C0-1F49-47B3-81B5-904C59ECAD2D}" type="slidenum">
              <a:rPr lang="en-US" smtClean="0"/>
              <a:t>‹#›</a:t>
            </a:fld>
            <a:endParaRPr lang="en-US"/>
          </a:p>
        </p:txBody>
      </p:sp>
    </p:spTree>
    <p:extLst>
      <p:ext uri="{BB962C8B-B14F-4D97-AF65-F5344CB8AC3E}">
        <p14:creationId xmlns:p14="http://schemas.microsoft.com/office/powerpoint/2010/main" val="73854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C422A-9A5E-454F-83F8-141E0E5C62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5C74B5-2C7D-4BFA-A6F8-C187DB5763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D962608-4765-4021-921F-4E69C20FBD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0B2477E-9DFA-45C6-83A2-2177F18135E3}"/>
              </a:ext>
            </a:extLst>
          </p:cNvPr>
          <p:cNvSpPr>
            <a:spLocks noGrp="1"/>
          </p:cNvSpPr>
          <p:nvPr>
            <p:ph type="dt" sz="half" idx="10"/>
          </p:nvPr>
        </p:nvSpPr>
        <p:spPr/>
        <p:txBody>
          <a:bodyPr/>
          <a:lstStyle/>
          <a:p>
            <a:fld id="{4BE33431-DF3E-4A28-8E11-248B73D04097}" type="datetimeFigureOut">
              <a:rPr lang="en-US" smtClean="0"/>
              <a:t>4/30/2023</a:t>
            </a:fld>
            <a:endParaRPr lang="en-US"/>
          </a:p>
        </p:txBody>
      </p:sp>
      <p:sp>
        <p:nvSpPr>
          <p:cNvPr id="6" name="Footer Placeholder 5">
            <a:extLst>
              <a:ext uri="{FF2B5EF4-FFF2-40B4-BE49-F238E27FC236}">
                <a16:creationId xmlns:a16="http://schemas.microsoft.com/office/drawing/2014/main" id="{C35206EC-717F-4133-8063-914CB73E6A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22A100-81D2-4121-9D9B-15AFB59FB992}"/>
              </a:ext>
            </a:extLst>
          </p:cNvPr>
          <p:cNvSpPr>
            <a:spLocks noGrp="1"/>
          </p:cNvSpPr>
          <p:nvPr>
            <p:ph type="sldNum" sz="quarter" idx="12"/>
          </p:nvPr>
        </p:nvSpPr>
        <p:spPr/>
        <p:txBody>
          <a:bodyPr/>
          <a:lstStyle/>
          <a:p>
            <a:fld id="{B56333C0-1F49-47B3-81B5-904C59ECAD2D}" type="slidenum">
              <a:rPr lang="en-US" smtClean="0"/>
              <a:t>‹#›</a:t>
            </a:fld>
            <a:endParaRPr lang="en-US"/>
          </a:p>
        </p:txBody>
      </p:sp>
    </p:spTree>
    <p:extLst>
      <p:ext uri="{BB962C8B-B14F-4D97-AF65-F5344CB8AC3E}">
        <p14:creationId xmlns:p14="http://schemas.microsoft.com/office/powerpoint/2010/main" val="23890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A47EF3D-6162-41A9-9441-4F439ADDCA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A68B5CE-10E2-4259-A8DE-0292EF8733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9DAEF2-58E7-4B5A-832F-0273FBDA94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E33431-DF3E-4A28-8E11-248B73D04097}" type="datetimeFigureOut">
              <a:rPr lang="en-US" smtClean="0"/>
              <a:t>4/30/2023</a:t>
            </a:fld>
            <a:endParaRPr lang="en-US"/>
          </a:p>
        </p:txBody>
      </p:sp>
      <p:sp>
        <p:nvSpPr>
          <p:cNvPr id="5" name="Footer Placeholder 4">
            <a:extLst>
              <a:ext uri="{FF2B5EF4-FFF2-40B4-BE49-F238E27FC236}">
                <a16:creationId xmlns:a16="http://schemas.microsoft.com/office/drawing/2014/main" id="{1F99581A-D46E-4E15-BB58-3DD65A6065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7D04E18-8738-4E6B-9135-CC52A2DD7B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6333C0-1F49-47B3-81B5-904C59ECAD2D}" type="slidenum">
              <a:rPr lang="en-US" smtClean="0"/>
              <a:t>‹#›</a:t>
            </a:fld>
            <a:endParaRPr lang="en-US"/>
          </a:p>
        </p:txBody>
      </p:sp>
    </p:spTree>
    <p:extLst>
      <p:ext uri="{BB962C8B-B14F-4D97-AF65-F5344CB8AC3E}">
        <p14:creationId xmlns:p14="http://schemas.microsoft.com/office/powerpoint/2010/main" val="20140224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package" Target="../embeddings/Microsoft_PowerPoint_Presentation.pptx"/><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681EF-504E-4F86-8416-8672741B13D9}"/>
              </a:ext>
            </a:extLst>
          </p:cNvPr>
          <p:cNvSpPr>
            <a:spLocks noGrp="1"/>
          </p:cNvSpPr>
          <p:nvPr>
            <p:ph type="ctrTitle"/>
          </p:nvPr>
        </p:nvSpPr>
        <p:spPr>
          <a:xfrm>
            <a:off x="1524000" y="0"/>
            <a:ext cx="9144000" cy="2387600"/>
          </a:xfrm>
        </p:spPr>
        <p:txBody>
          <a:bodyPr>
            <a:normAutofit/>
          </a:bodyPr>
          <a:lstStyle/>
          <a:p>
            <a:r>
              <a:rPr lang="en-US" sz="3200" dirty="0"/>
              <a:t>Topic 1 </a:t>
            </a:r>
          </a:p>
        </p:txBody>
      </p:sp>
      <p:sp>
        <p:nvSpPr>
          <p:cNvPr id="3" name="Subtitle 2">
            <a:extLst>
              <a:ext uri="{FF2B5EF4-FFF2-40B4-BE49-F238E27FC236}">
                <a16:creationId xmlns:a16="http://schemas.microsoft.com/office/drawing/2014/main" id="{E19692E3-3289-478A-B2B5-0F6882D03B1B}"/>
              </a:ext>
            </a:extLst>
          </p:cNvPr>
          <p:cNvSpPr>
            <a:spLocks noGrp="1"/>
          </p:cNvSpPr>
          <p:nvPr>
            <p:ph type="subTitle" idx="1"/>
          </p:nvPr>
        </p:nvSpPr>
        <p:spPr>
          <a:xfrm>
            <a:off x="1524000" y="2601118"/>
            <a:ext cx="9144000" cy="3431381"/>
          </a:xfrm>
        </p:spPr>
        <p:txBody>
          <a:bodyPr>
            <a:normAutofit/>
          </a:bodyPr>
          <a:lstStyle/>
          <a:p>
            <a:r>
              <a:rPr lang="en-US" sz="3200" dirty="0"/>
              <a:t>Introduction to Antitrust Economics and Law</a:t>
            </a:r>
          </a:p>
          <a:p>
            <a:endParaRPr lang="en-US" dirty="0"/>
          </a:p>
          <a:p>
            <a:br>
              <a:rPr lang="en-US" sz="2400" dirty="0"/>
            </a:br>
            <a:r>
              <a:rPr lang="en-US" sz="2400" dirty="0"/>
              <a:t>Professor Steven Salop</a:t>
            </a:r>
            <a:br>
              <a:rPr lang="en-US" sz="2400" dirty="0"/>
            </a:br>
            <a:r>
              <a:rPr lang="en-US" sz="2400" dirty="0"/>
              <a:t>Antitrust Econ &amp; Law</a:t>
            </a:r>
            <a:br>
              <a:rPr lang="en-US" sz="2400" dirty="0"/>
            </a:br>
            <a:r>
              <a:rPr lang="en-US" sz="2400" dirty="0"/>
              <a:t>Fall 2021</a:t>
            </a:r>
            <a:endParaRPr lang="en-US" dirty="0"/>
          </a:p>
          <a:p>
            <a:endParaRPr lang="en-US" dirty="0"/>
          </a:p>
        </p:txBody>
      </p:sp>
    </p:spTree>
    <p:extLst>
      <p:ext uri="{BB962C8B-B14F-4D97-AF65-F5344CB8AC3E}">
        <p14:creationId xmlns:p14="http://schemas.microsoft.com/office/powerpoint/2010/main" val="1915992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The Sherman Act (1890) (p. 1489):</a:t>
            </a:r>
          </a:p>
        </p:txBody>
      </p:sp>
      <p:sp>
        <p:nvSpPr>
          <p:cNvPr id="3" name="Content Placeholder 2"/>
          <p:cNvSpPr>
            <a:spLocks noGrp="1"/>
          </p:cNvSpPr>
          <p:nvPr>
            <p:ph idx="1"/>
          </p:nvPr>
        </p:nvSpPr>
        <p:spPr>
          <a:xfrm>
            <a:off x="838199" y="1830387"/>
            <a:ext cx="8117265" cy="4525963"/>
          </a:xfrm>
        </p:spPr>
        <p:txBody>
          <a:bodyPr>
            <a:normAutofit/>
          </a:bodyPr>
          <a:lstStyle/>
          <a:p>
            <a:r>
              <a:rPr lang="en-US" dirty="0"/>
              <a:t>Section 1 – 15 U.S.C. § 1</a:t>
            </a:r>
          </a:p>
          <a:p>
            <a:pPr lvl="1"/>
            <a:r>
              <a:rPr lang="en-US" dirty="0"/>
              <a:t>“</a:t>
            </a:r>
            <a:r>
              <a:rPr lang="en-US" dirty="0">
                <a:solidFill>
                  <a:srgbClr val="C00000"/>
                </a:solidFill>
              </a:rPr>
              <a:t>Every </a:t>
            </a:r>
            <a:r>
              <a:rPr lang="en-US" b="1" dirty="0">
                <a:solidFill>
                  <a:srgbClr val="C00000"/>
                </a:solidFill>
              </a:rPr>
              <a:t>contract</a:t>
            </a:r>
            <a:r>
              <a:rPr lang="en-US" dirty="0">
                <a:solidFill>
                  <a:srgbClr val="C00000"/>
                </a:solidFill>
              </a:rPr>
              <a:t>, combination </a:t>
            </a:r>
            <a:r>
              <a:rPr lang="en-US" dirty="0"/>
              <a:t>in the form of trust or otherwise, </a:t>
            </a:r>
            <a:r>
              <a:rPr lang="en-US" b="1" dirty="0">
                <a:solidFill>
                  <a:srgbClr val="C00000"/>
                </a:solidFill>
              </a:rPr>
              <a:t>or conspiracy</a:t>
            </a:r>
            <a:r>
              <a:rPr lang="en-US" dirty="0">
                <a:solidFill>
                  <a:srgbClr val="C00000"/>
                </a:solidFill>
              </a:rPr>
              <a:t>, </a:t>
            </a:r>
            <a:r>
              <a:rPr lang="en-US" b="1" dirty="0">
                <a:solidFill>
                  <a:srgbClr val="C00000"/>
                </a:solidFill>
              </a:rPr>
              <a:t>in restraint of trade </a:t>
            </a:r>
            <a:r>
              <a:rPr lang="en-US" dirty="0"/>
              <a:t>or commerce among the several States, or with foreign nations, is declared to be illegal.”</a:t>
            </a:r>
          </a:p>
          <a:p>
            <a:pPr marL="457200" lvl="1" indent="0">
              <a:buNone/>
            </a:pPr>
            <a:endParaRPr lang="en-US" dirty="0"/>
          </a:p>
          <a:p>
            <a:r>
              <a:rPr lang="en-US" dirty="0"/>
              <a:t>Section 2 – 15 U.S.C. § 2</a:t>
            </a:r>
          </a:p>
          <a:p>
            <a:pPr lvl="1"/>
            <a:r>
              <a:rPr lang="en-US" dirty="0">
                <a:solidFill>
                  <a:srgbClr val="C00000"/>
                </a:solidFill>
              </a:rPr>
              <a:t>Every person who shall </a:t>
            </a:r>
            <a:r>
              <a:rPr lang="en-US" b="1" dirty="0">
                <a:solidFill>
                  <a:srgbClr val="C00000"/>
                </a:solidFill>
              </a:rPr>
              <a:t>monopolize</a:t>
            </a:r>
            <a:r>
              <a:rPr lang="en-US" dirty="0"/>
              <a:t>, or attempt to monopolize, or combine or conspire with any other person … to monopolize …. shall be guilty of a felony.” </a:t>
            </a:r>
          </a:p>
        </p:txBody>
      </p:sp>
      <p:sp>
        <p:nvSpPr>
          <p:cNvPr id="4" name="Slide Number Placeholder 3"/>
          <p:cNvSpPr>
            <a:spLocks noGrp="1"/>
          </p:cNvSpPr>
          <p:nvPr>
            <p:ph type="sldNum" sz="quarter" idx="12"/>
          </p:nvPr>
        </p:nvSpPr>
        <p:spPr/>
        <p:txBody>
          <a:bodyPr/>
          <a:lstStyle/>
          <a:p>
            <a:pPr>
              <a:defRPr/>
            </a:pPr>
            <a:fld id="{20D59718-1612-4868-9ED0-749112758267}" type="slidenum">
              <a:rPr lang="en-US" altLang="en-US" smtClean="0"/>
              <a:pPr>
                <a:defRPr/>
              </a:pPr>
              <a:t>10</a:t>
            </a:fld>
            <a:endParaRPr lang="en-US" altLang="en-US"/>
          </a:p>
        </p:txBody>
      </p:sp>
    </p:spTree>
    <p:extLst>
      <p:ext uri="{BB962C8B-B14F-4D97-AF65-F5344CB8AC3E}">
        <p14:creationId xmlns:p14="http://schemas.microsoft.com/office/powerpoint/2010/main" val="489873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62977" y="252084"/>
            <a:ext cx="10030481" cy="762000"/>
          </a:xfrm>
        </p:spPr>
        <p:txBody>
          <a:bodyPr>
            <a:normAutofit/>
          </a:bodyPr>
          <a:lstStyle/>
          <a:p>
            <a:pPr eaLnBrk="1" hangingPunct="1"/>
            <a:r>
              <a:rPr lang="en-US" sz="3200" dirty="0">
                <a:latin typeface="Times New Roman" pitchFamily="18" charset="0"/>
              </a:rPr>
              <a:t>Today’s Competition Policy “System” </a:t>
            </a:r>
            <a:endParaRPr lang="en-US" sz="3200" i="1" dirty="0">
              <a:latin typeface="Times New Roman" pitchFamily="18" charset="0"/>
            </a:endParaRPr>
          </a:p>
        </p:txBody>
      </p:sp>
      <p:sp>
        <p:nvSpPr>
          <p:cNvPr id="39" name="Slide Number Placeholder 4"/>
          <p:cNvSpPr>
            <a:spLocks noGrp="1"/>
          </p:cNvSpPr>
          <p:nvPr>
            <p:ph type="sldNum" sz="quarter" idx="12"/>
          </p:nvPr>
        </p:nvSpPr>
        <p:spPr>
          <a:xfrm>
            <a:off x="8229600" y="5864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charset="0"/>
              </a:defRPr>
            </a:lvl1pPr>
            <a:lvl2pPr>
              <a:defRPr sz="2800">
                <a:solidFill>
                  <a:schemeClr val="tx1"/>
                </a:solidFill>
                <a:latin typeface="Arial" charset="0"/>
              </a:defRPr>
            </a:lvl2pPr>
            <a:lvl3pPr>
              <a:defRPr sz="2400">
                <a:solidFill>
                  <a:schemeClr val="tx1"/>
                </a:solidFill>
                <a:latin typeface="Arial" charset="0"/>
              </a:defRPr>
            </a:lvl3pPr>
            <a:lvl4pPr>
              <a:defRPr sz="2000">
                <a:solidFill>
                  <a:schemeClr val="tx1"/>
                </a:solidFill>
                <a:latin typeface="Arial" charset="0"/>
              </a:defRPr>
            </a:lvl4pPr>
            <a:lvl5pPr>
              <a:defRPr sz="2000">
                <a:solidFill>
                  <a:schemeClr val="tx1"/>
                </a:solidFill>
                <a:latin typeface="Arial" charset="0"/>
              </a:defRPr>
            </a:lvl5pPr>
            <a:lvl6pPr eaLnBrk="0" hangingPunct="0">
              <a:defRPr sz="2000">
                <a:solidFill>
                  <a:schemeClr val="tx1"/>
                </a:solidFill>
                <a:latin typeface="Arial" charset="0"/>
              </a:defRPr>
            </a:lvl6pPr>
            <a:lvl7pPr eaLnBrk="0" hangingPunct="0">
              <a:defRPr sz="2000">
                <a:solidFill>
                  <a:schemeClr val="tx1"/>
                </a:solidFill>
                <a:latin typeface="Arial" charset="0"/>
              </a:defRPr>
            </a:lvl7pPr>
            <a:lvl8pPr eaLnBrk="0" hangingPunct="0">
              <a:defRPr sz="2000">
                <a:solidFill>
                  <a:schemeClr val="tx1"/>
                </a:solidFill>
                <a:latin typeface="Arial" charset="0"/>
              </a:defRPr>
            </a:lvl8pPr>
            <a:lvl9pPr eaLnBrk="0" hangingPunct="0">
              <a:defRPr sz="2000">
                <a:solidFill>
                  <a:schemeClr val="tx1"/>
                </a:solidFill>
                <a:latin typeface="Arial" charset="0"/>
              </a:defRPr>
            </a:lvl9pPr>
          </a:lstStyle>
          <a:p>
            <a:fld id="{CFF99E66-C6EE-44E5-90F7-1E52137C0418}" type="slidenum">
              <a:rPr lang="en-US" altLang="en-US" sz="1400"/>
              <a:pPr/>
              <a:t>11</a:t>
            </a:fld>
            <a:endParaRPr lang="en-US" altLang="en-US" sz="1400"/>
          </a:p>
        </p:txBody>
      </p:sp>
      <p:sp>
        <p:nvSpPr>
          <p:cNvPr id="40" name="AutoShape 3"/>
          <p:cNvSpPr>
            <a:spLocks noChangeArrowheads="1"/>
          </p:cNvSpPr>
          <p:nvPr/>
        </p:nvSpPr>
        <p:spPr bwMode="auto">
          <a:xfrm>
            <a:off x="5334001" y="5334000"/>
            <a:ext cx="1828800" cy="1143000"/>
          </a:xfrm>
          <a:prstGeom prst="flowChartAlternateProcess">
            <a:avLst/>
          </a:prstGeom>
          <a:solidFill>
            <a:srgbClr val="DAE3F3">
              <a:alpha val="40000"/>
            </a:srgbClr>
          </a:solidFill>
          <a:ln w="12700" cap="sq">
            <a:solidFill>
              <a:schemeClr val="accent1"/>
            </a:solidFill>
            <a:miter lim="800000"/>
            <a:headEnd type="none" w="sm" len="sm"/>
            <a:tailEnd type="none" w="sm" len="sm"/>
          </a:ln>
        </p:spPr>
        <p:txBody>
          <a:bodyPr wrap="none" anchor="ctr"/>
          <a:lstStyle/>
          <a:p>
            <a:pPr algn="ctr"/>
            <a:r>
              <a:rPr lang="en-US" altLang="en-US" sz="2000" b="1" dirty="0">
                <a:solidFill>
                  <a:srgbClr val="C00000"/>
                </a:solidFill>
              </a:rPr>
              <a:t>Deterrence</a:t>
            </a:r>
          </a:p>
          <a:p>
            <a:pPr algn="ctr"/>
            <a:r>
              <a:rPr lang="en-US" altLang="en-US" sz="2000" b="1" dirty="0">
                <a:solidFill>
                  <a:srgbClr val="C00000"/>
                </a:solidFill>
              </a:rPr>
              <a:t>Remediation</a:t>
            </a:r>
          </a:p>
          <a:p>
            <a:pPr algn="ctr"/>
            <a:r>
              <a:rPr lang="en-US" altLang="en-US" sz="2000" b="1" dirty="0">
                <a:solidFill>
                  <a:srgbClr val="C00000"/>
                </a:solidFill>
              </a:rPr>
              <a:t>Compensation</a:t>
            </a:r>
          </a:p>
        </p:txBody>
      </p:sp>
      <p:sp>
        <p:nvSpPr>
          <p:cNvPr id="41" name="AutoShape 4"/>
          <p:cNvSpPr>
            <a:spLocks noChangeArrowheads="1"/>
          </p:cNvSpPr>
          <p:nvPr/>
        </p:nvSpPr>
        <p:spPr bwMode="auto">
          <a:xfrm>
            <a:off x="1905000" y="4114800"/>
            <a:ext cx="1447800" cy="838200"/>
          </a:xfrm>
          <a:prstGeom prst="flowChartProcess">
            <a:avLst/>
          </a:prstGeom>
          <a:solidFill>
            <a:srgbClr val="FFFF00"/>
          </a:solidFill>
          <a:ln w="57150" cap="sq">
            <a:solidFill>
              <a:schemeClr val="tx1"/>
            </a:solidFill>
            <a:miter lim="800000"/>
            <a:headEnd type="none" w="sm" len="sm"/>
            <a:tailEnd type="none" w="sm" len="sm"/>
          </a:ln>
        </p:spPr>
        <p:txBody>
          <a:bodyPr wrap="none" anchor="ctr"/>
          <a:lstStyle/>
          <a:p>
            <a:pPr algn="ctr"/>
            <a:r>
              <a:rPr lang="en-US" altLang="en-US" sz="1600" b="1" dirty="0">
                <a:solidFill>
                  <a:srgbClr val="C00000"/>
                </a:solidFill>
              </a:rPr>
              <a:t>Substantive</a:t>
            </a:r>
          </a:p>
          <a:p>
            <a:pPr algn="ctr"/>
            <a:r>
              <a:rPr lang="en-US" altLang="en-US" sz="1600" b="1" dirty="0">
                <a:solidFill>
                  <a:srgbClr val="C00000"/>
                </a:solidFill>
              </a:rPr>
              <a:t>Legal Rules</a:t>
            </a:r>
          </a:p>
          <a:p>
            <a:pPr algn="ctr"/>
            <a:r>
              <a:rPr lang="en-US" altLang="en-US" sz="1200" b="1" dirty="0">
                <a:solidFill>
                  <a:srgbClr val="C00000"/>
                </a:solidFill>
              </a:rPr>
              <a:t>(Incl. regulation)</a:t>
            </a:r>
          </a:p>
        </p:txBody>
      </p:sp>
      <p:sp>
        <p:nvSpPr>
          <p:cNvPr id="42" name="AutoShape 5"/>
          <p:cNvSpPr>
            <a:spLocks noChangeArrowheads="1"/>
          </p:cNvSpPr>
          <p:nvPr/>
        </p:nvSpPr>
        <p:spPr bwMode="auto">
          <a:xfrm>
            <a:off x="2590800" y="3276600"/>
            <a:ext cx="1447800" cy="609600"/>
          </a:xfrm>
          <a:prstGeom prst="flowChartProcess">
            <a:avLst/>
          </a:prstGeom>
          <a:solidFill>
            <a:srgbClr val="FFFF00"/>
          </a:solidFill>
          <a:ln w="12700" cap="sq">
            <a:solidFill>
              <a:schemeClr val="tx1"/>
            </a:solidFill>
            <a:miter lim="800000"/>
            <a:headEnd type="none" w="sm" len="sm"/>
            <a:tailEnd type="none" w="sm" len="sm"/>
          </a:ln>
        </p:spPr>
        <p:txBody>
          <a:bodyPr wrap="none" anchor="ctr"/>
          <a:lstStyle/>
          <a:p>
            <a:pPr algn="ctr"/>
            <a:r>
              <a:rPr lang="en-US" altLang="en-US" sz="1600"/>
              <a:t>Detection</a:t>
            </a:r>
          </a:p>
        </p:txBody>
      </p:sp>
      <p:sp>
        <p:nvSpPr>
          <p:cNvPr id="43" name="AutoShape 6"/>
          <p:cNvSpPr>
            <a:spLocks noChangeArrowheads="1"/>
          </p:cNvSpPr>
          <p:nvPr/>
        </p:nvSpPr>
        <p:spPr bwMode="auto">
          <a:xfrm>
            <a:off x="7739974" y="2281946"/>
            <a:ext cx="1447800" cy="609600"/>
          </a:xfrm>
          <a:prstGeom prst="flowChartProcess">
            <a:avLst/>
          </a:prstGeom>
          <a:solidFill>
            <a:srgbClr val="FFFF00"/>
          </a:solidFill>
          <a:ln w="12700" cap="sq">
            <a:solidFill>
              <a:schemeClr val="tx1"/>
            </a:solidFill>
            <a:miter lim="800000"/>
            <a:headEnd type="none" w="sm" len="sm"/>
            <a:tailEnd type="none" w="sm" len="sm"/>
          </a:ln>
        </p:spPr>
        <p:txBody>
          <a:bodyPr wrap="none" anchor="ctr"/>
          <a:lstStyle/>
          <a:p>
            <a:pPr algn="ctr"/>
            <a:r>
              <a:rPr lang="en-US" altLang="en-US" sz="1600"/>
              <a:t>Antitrust Injury </a:t>
            </a:r>
          </a:p>
          <a:p>
            <a:pPr algn="ctr"/>
            <a:r>
              <a:rPr lang="en-US" altLang="en-US" sz="1600"/>
              <a:t>and Standing</a:t>
            </a:r>
          </a:p>
        </p:txBody>
      </p:sp>
      <p:sp>
        <p:nvSpPr>
          <p:cNvPr id="44" name="AutoShape 7"/>
          <p:cNvSpPr>
            <a:spLocks noChangeArrowheads="1"/>
          </p:cNvSpPr>
          <p:nvPr/>
        </p:nvSpPr>
        <p:spPr bwMode="auto">
          <a:xfrm>
            <a:off x="8229600" y="3276600"/>
            <a:ext cx="1447800" cy="609600"/>
          </a:xfrm>
          <a:prstGeom prst="flowChartProcess">
            <a:avLst/>
          </a:prstGeom>
          <a:solidFill>
            <a:srgbClr val="FFFF00"/>
          </a:solidFill>
          <a:ln w="12700" cap="sq">
            <a:solidFill>
              <a:schemeClr val="tx1"/>
            </a:solidFill>
            <a:miter lim="800000"/>
            <a:headEnd type="none" w="sm" len="sm"/>
            <a:tailEnd type="none" w="sm" len="sm"/>
          </a:ln>
        </p:spPr>
        <p:txBody>
          <a:bodyPr wrap="none" anchor="ctr"/>
          <a:lstStyle/>
          <a:p>
            <a:pPr algn="ctr"/>
            <a:r>
              <a:rPr lang="en-US" altLang="en-US" sz="1600"/>
              <a:t>Penalties</a:t>
            </a:r>
          </a:p>
          <a:p>
            <a:pPr algn="ctr"/>
            <a:r>
              <a:rPr lang="en-US" altLang="en-US" sz="1600"/>
              <a:t>Remedies</a:t>
            </a:r>
          </a:p>
        </p:txBody>
      </p:sp>
      <p:sp>
        <p:nvSpPr>
          <p:cNvPr id="45" name="AutoShape 8"/>
          <p:cNvSpPr>
            <a:spLocks noChangeArrowheads="1"/>
          </p:cNvSpPr>
          <p:nvPr/>
        </p:nvSpPr>
        <p:spPr bwMode="auto">
          <a:xfrm>
            <a:off x="8915400" y="4114800"/>
            <a:ext cx="1447800" cy="609600"/>
          </a:xfrm>
          <a:prstGeom prst="flowChartProcess">
            <a:avLst/>
          </a:prstGeom>
          <a:solidFill>
            <a:srgbClr val="FFFF00"/>
          </a:solidFill>
          <a:ln w="12700" cap="sq">
            <a:solidFill>
              <a:schemeClr val="tx1"/>
            </a:solidFill>
            <a:miter lim="800000"/>
            <a:headEnd type="none" w="sm" len="sm"/>
            <a:tailEnd type="none" w="sm" len="sm"/>
          </a:ln>
        </p:spPr>
        <p:txBody>
          <a:bodyPr wrap="none" anchor="ctr"/>
          <a:lstStyle/>
          <a:p>
            <a:pPr algn="ctr"/>
            <a:r>
              <a:rPr lang="en-US" altLang="en-US" sz="1600"/>
              <a:t>Costs of </a:t>
            </a:r>
          </a:p>
          <a:p>
            <a:pPr algn="ctr"/>
            <a:r>
              <a:rPr lang="en-US" altLang="en-US" sz="1600"/>
              <a:t>Enforcement</a:t>
            </a:r>
          </a:p>
        </p:txBody>
      </p:sp>
      <p:cxnSp>
        <p:nvCxnSpPr>
          <p:cNvPr id="46" name="AutoShape 9"/>
          <p:cNvCxnSpPr>
            <a:cxnSpLocks noChangeShapeType="1"/>
            <a:stCxn id="41" idx="3"/>
            <a:endCxn id="55" idx="3"/>
          </p:cNvCxnSpPr>
          <p:nvPr/>
        </p:nvCxnSpPr>
        <p:spPr bwMode="auto">
          <a:xfrm>
            <a:off x="3352800" y="4533900"/>
            <a:ext cx="2012955" cy="67535"/>
          </a:xfrm>
          <a:prstGeom prst="straightConnector1">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cxnSp>
      <p:cxnSp>
        <p:nvCxnSpPr>
          <p:cNvPr id="47" name="AutoShape 10"/>
          <p:cNvCxnSpPr>
            <a:cxnSpLocks noChangeShapeType="1"/>
            <a:stCxn id="42" idx="3"/>
            <a:endCxn id="55" idx="2"/>
          </p:cNvCxnSpPr>
          <p:nvPr/>
        </p:nvCxnSpPr>
        <p:spPr bwMode="auto">
          <a:xfrm>
            <a:off x="4038600" y="3581400"/>
            <a:ext cx="977334" cy="376581"/>
          </a:xfrm>
          <a:prstGeom prst="straightConnector1">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cxnSp>
      <p:cxnSp>
        <p:nvCxnSpPr>
          <p:cNvPr id="48" name="AutoShape 11"/>
          <p:cNvCxnSpPr>
            <a:cxnSpLocks noChangeShapeType="1"/>
            <a:stCxn id="43" idx="1"/>
            <a:endCxn id="55" idx="7"/>
          </p:cNvCxnSpPr>
          <p:nvPr/>
        </p:nvCxnSpPr>
        <p:spPr bwMode="auto">
          <a:xfrm flipH="1">
            <a:off x="7054842" y="2586746"/>
            <a:ext cx="685132" cy="727781"/>
          </a:xfrm>
          <a:prstGeom prst="straightConnector1">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cxnSp>
      <p:cxnSp>
        <p:nvCxnSpPr>
          <p:cNvPr id="49" name="AutoShape 12"/>
          <p:cNvCxnSpPr>
            <a:cxnSpLocks noChangeShapeType="1"/>
            <a:stCxn id="44" idx="1"/>
            <a:endCxn id="55" idx="6"/>
          </p:cNvCxnSpPr>
          <p:nvPr/>
        </p:nvCxnSpPr>
        <p:spPr bwMode="auto">
          <a:xfrm flipH="1">
            <a:off x="7404663" y="3581400"/>
            <a:ext cx="824937" cy="376581"/>
          </a:xfrm>
          <a:prstGeom prst="straightConnector1">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cxnSp>
      <p:cxnSp>
        <p:nvCxnSpPr>
          <p:cNvPr id="50" name="AutoShape 13"/>
          <p:cNvCxnSpPr>
            <a:cxnSpLocks noChangeShapeType="1"/>
            <a:stCxn id="45" idx="1"/>
            <a:endCxn id="55" idx="5"/>
          </p:cNvCxnSpPr>
          <p:nvPr/>
        </p:nvCxnSpPr>
        <p:spPr bwMode="auto">
          <a:xfrm flipH="1">
            <a:off x="7054842" y="4419600"/>
            <a:ext cx="1860558" cy="181835"/>
          </a:xfrm>
          <a:prstGeom prst="straightConnector1">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cxnSp>
      <p:sp>
        <p:nvSpPr>
          <p:cNvPr id="51" name="AutoShape 15"/>
          <p:cNvSpPr>
            <a:spLocks noChangeArrowheads="1"/>
          </p:cNvSpPr>
          <p:nvPr/>
        </p:nvSpPr>
        <p:spPr bwMode="auto">
          <a:xfrm>
            <a:off x="3352800" y="2438400"/>
            <a:ext cx="1447800" cy="609600"/>
          </a:xfrm>
          <a:prstGeom prst="flowChartProcess">
            <a:avLst/>
          </a:prstGeom>
          <a:solidFill>
            <a:srgbClr val="FFFF00"/>
          </a:solidFill>
          <a:ln w="12700" cap="sq">
            <a:solidFill>
              <a:schemeClr val="tx1"/>
            </a:solidFill>
            <a:miter lim="800000"/>
            <a:headEnd type="none" w="sm" len="sm"/>
            <a:tailEnd type="none" w="sm" len="sm"/>
          </a:ln>
        </p:spPr>
        <p:txBody>
          <a:bodyPr wrap="none" anchor="ctr"/>
          <a:lstStyle/>
          <a:p>
            <a:pPr algn="ctr"/>
            <a:r>
              <a:rPr lang="en-US" altLang="en-US" sz="1600" dirty="0"/>
              <a:t>Procedural </a:t>
            </a:r>
          </a:p>
          <a:p>
            <a:pPr algn="ctr"/>
            <a:r>
              <a:rPr lang="en-US" altLang="en-US" sz="1600" dirty="0"/>
              <a:t>Rules</a:t>
            </a:r>
          </a:p>
        </p:txBody>
      </p:sp>
      <p:sp>
        <p:nvSpPr>
          <p:cNvPr id="52" name="Line 16"/>
          <p:cNvSpPr>
            <a:spLocks noChangeShapeType="1"/>
          </p:cNvSpPr>
          <p:nvPr/>
        </p:nvSpPr>
        <p:spPr bwMode="ltGray">
          <a:xfrm>
            <a:off x="4800601" y="2819400"/>
            <a:ext cx="612775" cy="681038"/>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53" name="AutoShape 17"/>
          <p:cNvSpPr>
            <a:spLocks noChangeArrowheads="1"/>
          </p:cNvSpPr>
          <p:nvPr/>
        </p:nvSpPr>
        <p:spPr bwMode="auto">
          <a:xfrm>
            <a:off x="5524501" y="2014270"/>
            <a:ext cx="1447800" cy="609600"/>
          </a:xfrm>
          <a:prstGeom prst="flowChartProcess">
            <a:avLst/>
          </a:prstGeom>
          <a:solidFill>
            <a:srgbClr val="FFFF00"/>
          </a:solidFill>
          <a:ln w="12700" cap="sq">
            <a:solidFill>
              <a:schemeClr val="tx1"/>
            </a:solidFill>
            <a:miter lim="800000"/>
            <a:headEnd type="none" w="sm" len="sm"/>
            <a:tailEnd type="none" w="sm" len="sm"/>
          </a:ln>
        </p:spPr>
        <p:txBody>
          <a:bodyPr wrap="none" anchor="ctr"/>
          <a:lstStyle/>
          <a:p>
            <a:pPr algn="ctr"/>
            <a:r>
              <a:rPr lang="en-US" altLang="en-US" sz="1600" dirty="0"/>
              <a:t>Institutions &amp; </a:t>
            </a:r>
          </a:p>
          <a:p>
            <a:pPr algn="ctr"/>
            <a:r>
              <a:rPr lang="en-US" altLang="en-US" sz="1600" dirty="0"/>
              <a:t>Rule of Law</a:t>
            </a:r>
          </a:p>
        </p:txBody>
      </p:sp>
      <p:sp>
        <p:nvSpPr>
          <p:cNvPr id="54" name="Line 18"/>
          <p:cNvSpPr>
            <a:spLocks noChangeShapeType="1"/>
          </p:cNvSpPr>
          <p:nvPr/>
        </p:nvSpPr>
        <p:spPr bwMode="ltGray">
          <a:xfrm flipH="1">
            <a:off x="6210300" y="2743200"/>
            <a:ext cx="3176" cy="5334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55" name="Oval 54"/>
          <p:cNvSpPr/>
          <p:nvPr/>
        </p:nvSpPr>
        <p:spPr>
          <a:xfrm>
            <a:off x="5015934" y="3048000"/>
            <a:ext cx="2388729" cy="1819962"/>
          </a:xfrm>
          <a:prstGeom prst="ellipse">
            <a:avLst/>
          </a:prstGeom>
          <a:solidFill>
            <a:srgbClr val="FFCC00">
              <a:alpha val="30980"/>
            </a:srgbClr>
          </a:solidFill>
          <a:ln w="57150">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en-US" sz="1600" u="sng" dirty="0">
              <a:solidFill>
                <a:schemeClr val="tx1"/>
              </a:solidFill>
            </a:endParaRPr>
          </a:p>
          <a:p>
            <a:pPr algn="ctr">
              <a:defRPr/>
            </a:pPr>
            <a:r>
              <a:rPr lang="en-US" altLang="en-US" sz="1600" b="1" dirty="0">
                <a:solidFill>
                  <a:srgbClr val="C00000"/>
                </a:solidFill>
              </a:rPr>
              <a:t>Economics &amp; </a:t>
            </a:r>
            <a:r>
              <a:rPr lang="en-US" altLang="en-US" sz="1600" b="1" u="sng" dirty="0">
                <a:solidFill>
                  <a:srgbClr val="C00000"/>
                </a:solidFill>
              </a:rPr>
              <a:t>Decision Theory</a:t>
            </a:r>
          </a:p>
          <a:p>
            <a:pPr algn="ctr">
              <a:defRPr/>
            </a:pPr>
            <a:r>
              <a:rPr lang="en-US" altLang="en-US" sz="1400" b="1" dirty="0">
                <a:solidFill>
                  <a:srgbClr val="C00000"/>
                </a:solidFill>
              </a:rPr>
              <a:t>Effects </a:t>
            </a:r>
            <a:br>
              <a:rPr lang="en-US" altLang="en-US" sz="1400" b="1" dirty="0">
                <a:solidFill>
                  <a:srgbClr val="C00000"/>
                </a:solidFill>
              </a:rPr>
            </a:br>
            <a:r>
              <a:rPr lang="en-US" altLang="en-US" sz="1400" b="1" dirty="0">
                <a:solidFill>
                  <a:srgbClr val="C00000"/>
                </a:solidFill>
              </a:rPr>
              <a:t>Presumptions </a:t>
            </a:r>
          </a:p>
          <a:p>
            <a:pPr algn="ctr">
              <a:defRPr/>
            </a:pPr>
            <a:r>
              <a:rPr lang="en-US" altLang="en-US" sz="1400" b="1" dirty="0">
                <a:solidFill>
                  <a:srgbClr val="C00000"/>
                </a:solidFill>
              </a:rPr>
              <a:t>Costs of Error</a:t>
            </a:r>
          </a:p>
          <a:p>
            <a:pPr algn="ctr">
              <a:defRPr/>
            </a:pPr>
            <a:r>
              <a:rPr lang="en-US" altLang="en-US" sz="1400" b="1" dirty="0">
                <a:solidFill>
                  <a:srgbClr val="C00000"/>
                </a:solidFill>
              </a:rPr>
              <a:t>Costs of Delay</a:t>
            </a:r>
          </a:p>
        </p:txBody>
      </p:sp>
      <p:sp>
        <p:nvSpPr>
          <p:cNvPr id="56" name="Line 18"/>
          <p:cNvSpPr>
            <a:spLocks noChangeShapeType="1"/>
          </p:cNvSpPr>
          <p:nvPr/>
        </p:nvSpPr>
        <p:spPr bwMode="ltGray">
          <a:xfrm>
            <a:off x="6210299" y="4800600"/>
            <a:ext cx="1" cy="53340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 name="TextBox 1">
            <a:extLst>
              <a:ext uri="{FF2B5EF4-FFF2-40B4-BE49-F238E27FC236}">
                <a16:creationId xmlns:a16="http://schemas.microsoft.com/office/drawing/2014/main" id="{595B134A-66EC-4C50-9D7C-75F5E68B0358}"/>
              </a:ext>
            </a:extLst>
          </p:cNvPr>
          <p:cNvSpPr txBox="1"/>
          <p:nvPr/>
        </p:nvSpPr>
        <p:spPr>
          <a:xfrm>
            <a:off x="8953500" y="5229144"/>
            <a:ext cx="875907" cy="707886"/>
          </a:xfrm>
          <a:prstGeom prst="rect">
            <a:avLst/>
          </a:prstGeom>
          <a:noFill/>
          <a:ln w="38100">
            <a:noFill/>
          </a:ln>
        </p:spPr>
        <p:txBody>
          <a:bodyPr wrap="square" rtlCol="0">
            <a:spAutoFit/>
          </a:bodyPr>
          <a:lstStyle/>
          <a:p>
            <a:r>
              <a:rPr lang="en-US" sz="2000" b="1" dirty="0"/>
              <a:t>The Goals</a:t>
            </a:r>
          </a:p>
        </p:txBody>
      </p:sp>
      <p:cxnSp>
        <p:nvCxnSpPr>
          <p:cNvPr id="14" name="Straight Arrow Connector 13">
            <a:extLst>
              <a:ext uri="{FF2B5EF4-FFF2-40B4-BE49-F238E27FC236}">
                <a16:creationId xmlns:a16="http://schemas.microsoft.com/office/drawing/2014/main" id="{E92F3CA8-7C27-49EE-BCC5-9EEFE6F410D6}"/>
              </a:ext>
            </a:extLst>
          </p:cNvPr>
          <p:cNvCxnSpPr>
            <a:cxnSpLocks/>
          </p:cNvCxnSpPr>
          <p:nvPr/>
        </p:nvCxnSpPr>
        <p:spPr>
          <a:xfrm flipH="1">
            <a:off x="7299762" y="5595865"/>
            <a:ext cx="1289672" cy="125077"/>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FE96934E-B98B-4453-98AF-39AC757B5DBD}"/>
              </a:ext>
            </a:extLst>
          </p:cNvPr>
          <p:cNvSpPr txBox="1"/>
          <p:nvPr/>
        </p:nvSpPr>
        <p:spPr>
          <a:xfrm>
            <a:off x="2590799" y="5745879"/>
            <a:ext cx="1932495" cy="584775"/>
          </a:xfrm>
          <a:prstGeom prst="rect">
            <a:avLst/>
          </a:prstGeom>
          <a:noFill/>
          <a:ln w="38100">
            <a:noFill/>
          </a:ln>
        </p:spPr>
        <p:txBody>
          <a:bodyPr wrap="square" rtlCol="0">
            <a:spAutoFit/>
          </a:bodyPr>
          <a:lstStyle/>
          <a:p>
            <a:r>
              <a:rPr lang="en-US" sz="1600" b="1" dirty="0"/>
              <a:t>The Central Role </a:t>
            </a:r>
          </a:p>
          <a:p>
            <a:r>
              <a:rPr lang="en-US" sz="1600" b="1" dirty="0"/>
              <a:t>of Economics</a:t>
            </a:r>
          </a:p>
        </p:txBody>
      </p:sp>
      <p:cxnSp>
        <p:nvCxnSpPr>
          <p:cNvPr id="35" name="Straight Arrow Connector 34">
            <a:extLst>
              <a:ext uri="{FF2B5EF4-FFF2-40B4-BE49-F238E27FC236}">
                <a16:creationId xmlns:a16="http://schemas.microsoft.com/office/drawing/2014/main" id="{586AB55A-ED7C-49F5-82F1-E44336556000}"/>
              </a:ext>
            </a:extLst>
          </p:cNvPr>
          <p:cNvCxnSpPr>
            <a:cxnSpLocks/>
          </p:cNvCxnSpPr>
          <p:nvPr/>
        </p:nvCxnSpPr>
        <p:spPr>
          <a:xfrm flipV="1">
            <a:off x="3802590" y="4764200"/>
            <a:ext cx="1401006" cy="820079"/>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D352294-4CC2-4378-86BC-57032A913DF3}"/>
              </a:ext>
            </a:extLst>
          </p:cNvPr>
          <p:cNvSpPr txBox="1"/>
          <p:nvPr/>
        </p:nvSpPr>
        <p:spPr>
          <a:xfrm>
            <a:off x="2460221" y="1109404"/>
            <a:ext cx="1447800" cy="830997"/>
          </a:xfrm>
          <a:prstGeom prst="rect">
            <a:avLst/>
          </a:prstGeom>
          <a:noFill/>
          <a:ln w="38100">
            <a:noFill/>
          </a:ln>
        </p:spPr>
        <p:txBody>
          <a:bodyPr wrap="square" rtlCol="0">
            <a:spAutoFit/>
          </a:bodyPr>
          <a:lstStyle/>
          <a:p>
            <a:pPr algn="ctr"/>
            <a:r>
              <a:rPr lang="en-US" sz="1600" b="1" dirty="0"/>
              <a:t>Public &amp; Private Enforcement</a:t>
            </a:r>
          </a:p>
        </p:txBody>
      </p:sp>
      <p:cxnSp>
        <p:nvCxnSpPr>
          <p:cNvPr id="4" name="Straight Arrow Connector 3"/>
          <p:cNvCxnSpPr>
            <a:cxnSpLocks/>
          </p:cNvCxnSpPr>
          <p:nvPr/>
        </p:nvCxnSpPr>
        <p:spPr>
          <a:xfrm>
            <a:off x="3965576" y="1890694"/>
            <a:ext cx="1447800" cy="37658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D352294-4CC2-4378-86BC-57032A913DF3}"/>
              </a:ext>
            </a:extLst>
          </p:cNvPr>
          <p:cNvSpPr txBox="1"/>
          <p:nvPr/>
        </p:nvSpPr>
        <p:spPr>
          <a:xfrm>
            <a:off x="9677400" y="1682500"/>
            <a:ext cx="2345921" cy="830997"/>
          </a:xfrm>
          <a:prstGeom prst="rect">
            <a:avLst/>
          </a:prstGeom>
          <a:noFill/>
          <a:ln w="38100">
            <a:noFill/>
          </a:ln>
        </p:spPr>
        <p:txBody>
          <a:bodyPr wrap="square" rtlCol="0">
            <a:spAutoFit/>
          </a:bodyPr>
          <a:lstStyle/>
          <a:p>
            <a:pPr algn="ctr"/>
            <a:r>
              <a:rPr lang="en-US" sz="1600" b="1" dirty="0"/>
              <a:t>Private- Treble Damages</a:t>
            </a:r>
          </a:p>
          <a:p>
            <a:pPr algn="ctr"/>
            <a:r>
              <a:rPr lang="en-US" sz="1600" b="1" dirty="0"/>
              <a:t>Public – Fines/Jail Time for Criminal Offense</a:t>
            </a:r>
          </a:p>
        </p:txBody>
      </p:sp>
      <p:cxnSp>
        <p:nvCxnSpPr>
          <p:cNvPr id="29" name="Straight Arrow Connector 28"/>
          <p:cNvCxnSpPr>
            <a:cxnSpLocks/>
          </p:cNvCxnSpPr>
          <p:nvPr/>
        </p:nvCxnSpPr>
        <p:spPr>
          <a:xfrm flipH="1">
            <a:off x="9785381" y="2862398"/>
            <a:ext cx="716956" cy="44202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ED352294-4CC2-4378-86BC-57032A913DF3}"/>
              </a:ext>
            </a:extLst>
          </p:cNvPr>
          <p:cNvSpPr txBox="1"/>
          <p:nvPr/>
        </p:nvSpPr>
        <p:spPr>
          <a:xfrm>
            <a:off x="433174" y="3013501"/>
            <a:ext cx="1293778" cy="830997"/>
          </a:xfrm>
          <a:prstGeom prst="rect">
            <a:avLst/>
          </a:prstGeom>
          <a:noFill/>
          <a:ln w="38100">
            <a:noFill/>
          </a:ln>
        </p:spPr>
        <p:txBody>
          <a:bodyPr wrap="square" rtlCol="0">
            <a:spAutoFit/>
          </a:bodyPr>
          <a:lstStyle/>
          <a:p>
            <a:pPr algn="ctr"/>
            <a:r>
              <a:rPr lang="en-US" sz="1600" b="1" dirty="0"/>
              <a:t>Common Law Approach</a:t>
            </a:r>
          </a:p>
        </p:txBody>
      </p:sp>
      <p:cxnSp>
        <p:nvCxnSpPr>
          <p:cNvPr id="37" name="Straight Arrow Connector 36"/>
          <p:cNvCxnSpPr>
            <a:cxnSpLocks/>
          </p:cNvCxnSpPr>
          <p:nvPr/>
        </p:nvCxnSpPr>
        <p:spPr>
          <a:xfrm>
            <a:off x="1321904" y="3957981"/>
            <a:ext cx="458290" cy="4616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 name="Oval 2">
            <a:extLst>
              <a:ext uri="{FF2B5EF4-FFF2-40B4-BE49-F238E27FC236}">
                <a16:creationId xmlns:a16="http://schemas.microsoft.com/office/drawing/2014/main" id="{B35E138D-3337-4BAF-A7DC-EA32B1C096DA}"/>
              </a:ext>
            </a:extLst>
          </p:cNvPr>
          <p:cNvSpPr/>
          <p:nvPr/>
        </p:nvSpPr>
        <p:spPr>
          <a:xfrm>
            <a:off x="2280503" y="5462917"/>
            <a:ext cx="2432476" cy="1142999"/>
          </a:xfrm>
          <a:prstGeom prst="ellipse">
            <a:avLst/>
          </a:prstGeom>
          <a:solidFill>
            <a:srgbClr val="00B0F0">
              <a:alpha val="3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873E2B99-9F38-4C5A-8B71-F996D879B901}"/>
              </a:ext>
            </a:extLst>
          </p:cNvPr>
          <p:cNvSpPr/>
          <p:nvPr/>
        </p:nvSpPr>
        <p:spPr>
          <a:xfrm>
            <a:off x="8671522" y="5087142"/>
            <a:ext cx="1289672" cy="1061574"/>
          </a:xfrm>
          <a:prstGeom prst="ellipse">
            <a:avLst/>
          </a:prstGeom>
          <a:solidFill>
            <a:srgbClr val="00B0F0">
              <a:alpha val="3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3567CE7C-58E2-4A74-816A-09D12FE99A1A}"/>
              </a:ext>
            </a:extLst>
          </p:cNvPr>
          <p:cNvSpPr/>
          <p:nvPr/>
        </p:nvSpPr>
        <p:spPr>
          <a:xfrm>
            <a:off x="2217873" y="916734"/>
            <a:ext cx="1932495" cy="1219946"/>
          </a:xfrm>
          <a:prstGeom prst="ellipse">
            <a:avLst/>
          </a:prstGeom>
          <a:solidFill>
            <a:srgbClr val="00B0F0">
              <a:alpha val="3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38" name="Oval 37">
            <a:extLst>
              <a:ext uri="{FF2B5EF4-FFF2-40B4-BE49-F238E27FC236}">
                <a16:creationId xmlns:a16="http://schemas.microsoft.com/office/drawing/2014/main" id="{ECB42137-FF8E-48EE-BB1A-136625F7EC93}"/>
              </a:ext>
            </a:extLst>
          </p:cNvPr>
          <p:cNvSpPr/>
          <p:nvPr/>
        </p:nvSpPr>
        <p:spPr>
          <a:xfrm>
            <a:off x="147112" y="2775697"/>
            <a:ext cx="1932495" cy="1182284"/>
          </a:xfrm>
          <a:prstGeom prst="ellipse">
            <a:avLst/>
          </a:prstGeom>
          <a:solidFill>
            <a:srgbClr val="00B0F0">
              <a:alpha val="3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7" name="Oval 56">
            <a:extLst>
              <a:ext uri="{FF2B5EF4-FFF2-40B4-BE49-F238E27FC236}">
                <a16:creationId xmlns:a16="http://schemas.microsoft.com/office/drawing/2014/main" id="{C8542534-A690-4512-96B5-CDA835564C33}"/>
              </a:ext>
            </a:extLst>
          </p:cNvPr>
          <p:cNvSpPr/>
          <p:nvPr/>
        </p:nvSpPr>
        <p:spPr>
          <a:xfrm>
            <a:off x="9595766" y="1266620"/>
            <a:ext cx="2451690" cy="1692440"/>
          </a:xfrm>
          <a:prstGeom prst="ellipse">
            <a:avLst/>
          </a:prstGeom>
          <a:solidFill>
            <a:srgbClr val="00B0F0">
              <a:alpha val="36863"/>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Tree>
    <p:extLst>
      <p:ext uri="{BB962C8B-B14F-4D97-AF65-F5344CB8AC3E}">
        <p14:creationId xmlns:p14="http://schemas.microsoft.com/office/powerpoint/2010/main" val="326389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C5D60-065E-43BC-B792-848332BB86CD}"/>
              </a:ext>
            </a:extLst>
          </p:cNvPr>
          <p:cNvSpPr>
            <a:spLocks noGrp="1"/>
          </p:cNvSpPr>
          <p:nvPr>
            <p:ph type="title"/>
          </p:nvPr>
        </p:nvSpPr>
        <p:spPr>
          <a:xfrm>
            <a:off x="545969" y="22144"/>
            <a:ext cx="10515600" cy="1325563"/>
          </a:xfrm>
        </p:spPr>
        <p:txBody>
          <a:bodyPr>
            <a:normAutofit/>
          </a:bodyPr>
          <a:lstStyle/>
          <a:p>
            <a:r>
              <a:rPr lang="en-US" sz="3200" dirty="0"/>
              <a:t>Conflicting </a:t>
            </a:r>
            <a:r>
              <a:rPr lang="en-US" sz="3200" dirty="0">
                <a:solidFill>
                  <a:srgbClr val="C00000"/>
                </a:solidFill>
              </a:rPr>
              <a:t>Economic Ideologies/Philosophies </a:t>
            </a:r>
            <a:r>
              <a:rPr lang="en-US" sz="3200" dirty="0"/>
              <a:t>and Approaches</a:t>
            </a:r>
          </a:p>
        </p:txBody>
      </p:sp>
      <p:sp>
        <p:nvSpPr>
          <p:cNvPr id="3" name="Content Placeholder 2">
            <a:extLst>
              <a:ext uri="{FF2B5EF4-FFF2-40B4-BE49-F238E27FC236}">
                <a16:creationId xmlns:a16="http://schemas.microsoft.com/office/drawing/2014/main" id="{33D02BD3-4E5A-4062-AFEC-F0545D3D6CE2}"/>
              </a:ext>
            </a:extLst>
          </p:cNvPr>
          <p:cNvSpPr>
            <a:spLocks noGrp="1"/>
          </p:cNvSpPr>
          <p:nvPr>
            <p:ph idx="1"/>
          </p:nvPr>
        </p:nvSpPr>
        <p:spPr>
          <a:xfrm>
            <a:off x="743932" y="1283469"/>
            <a:ext cx="10515600" cy="5552387"/>
          </a:xfrm>
        </p:spPr>
        <p:txBody>
          <a:bodyPr>
            <a:normAutofit fontScale="62500" lnSpcReduction="20000"/>
          </a:bodyPr>
          <a:lstStyle/>
          <a:p>
            <a:r>
              <a:rPr lang="en-US" dirty="0">
                <a:solidFill>
                  <a:srgbClr val="C00000"/>
                </a:solidFill>
              </a:rPr>
              <a:t>Traditional (Pre-Chicago) Antitrust </a:t>
            </a:r>
            <a:r>
              <a:rPr lang="en-US" dirty="0"/>
              <a:t>(Fox, Scherer, First, Flynn, </a:t>
            </a:r>
            <a:r>
              <a:rPr lang="en-US" dirty="0" err="1"/>
              <a:t>Cartensen</a:t>
            </a:r>
            <a:r>
              <a:rPr lang="en-US" dirty="0"/>
              <a:t>)</a:t>
            </a:r>
            <a:endParaRPr lang="en-US" dirty="0">
              <a:solidFill>
                <a:srgbClr val="C00000"/>
              </a:solidFill>
            </a:endParaRPr>
          </a:p>
          <a:p>
            <a:pPr lvl="1"/>
            <a:r>
              <a:rPr lang="en-US" dirty="0"/>
              <a:t>Suspicious of big business and joint action</a:t>
            </a:r>
          </a:p>
          <a:p>
            <a:pPr lvl="1"/>
            <a:r>
              <a:rPr lang="en-US" dirty="0"/>
              <a:t>Wish to preserve small business </a:t>
            </a:r>
          </a:p>
          <a:p>
            <a:pPr lvl="1"/>
            <a:r>
              <a:rPr lang="en-US" dirty="0"/>
              <a:t>Concern with fairness</a:t>
            </a:r>
          </a:p>
          <a:p>
            <a:r>
              <a:rPr lang="en-US" dirty="0">
                <a:solidFill>
                  <a:srgbClr val="C00000"/>
                </a:solidFill>
              </a:rPr>
              <a:t>Chicago-School </a:t>
            </a:r>
            <a:r>
              <a:rPr lang="en-US" dirty="0"/>
              <a:t>(e.g., Bork, Posner, Easterbrook, Klein, Crane, Wright)</a:t>
            </a:r>
          </a:p>
          <a:p>
            <a:pPr lvl="1"/>
            <a:r>
              <a:rPr lang="en-US" dirty="0"/>
              <a:t>Driven by desire for economic liberty and laissez-faire </a:t>
            </a:r>
          </a:p>
          <a:p>
            <a:pPr lvl="1"/>
            <a:r>
              <a:rPr lang="en-US" dirty="0"/>
              <a:t>Focused on economic goals to reinforce and justify laissez-faire</a:t>
            </a:r>
          </a:p>
          <a:p>
            <a:pPr lvl="1"/>
            <a:r>
              <a:rPr lang="en-US" dirty="0"/>
              <a:t>Treat proper antitrust goal as </a:t>
            </a:r>
            <a:r>
              <a:rPr lang="en-US" dirty="0">
                <a:solidFill>
                  <a:srgbClr val="C00000"/>
                </a:solidFill>
              </a:rPr>
              <a:t>“total” welfare (consumers plus stockholders)</a:t>
            </a:r>
          </a:p>
          <a:p>
            <a:pPr lvl="1"/>
            <a:r>
              <a:rPr lang="en-US" dirty="0"/>
              <a:t>Belief that business cooperation is beneficial, that competition is resilient, and that markets will self-correct from collusion or monopoly</a:t>
            </a:r>
          </a:p>
          <a:p>
            <a:pPr lvl="1"/>
            <a:r>
              <a:rPr lang="en-US" dirty="0"/>
              <a:t>Little respect for courts’ understanding of economics or competition or economic regulation </a:t>
            </a:r>
          </a:p>
          <a:p>
            <a:r>
              <a:rPr lang="en-US" dirty="0">
                <a:solidFill>
                  <a:srgbClr val="C00000"/>
                </a:solidFill>
              </a:rPr>
              <a:t>Post-Chicago </a:t>
            </a:r>
            <a:r>
              <a:rPr lang="en-US" dirty="0"/>
              <a:t>(e.g., Salop, Baker, Gavil, Shapiro, </a:t>
            </a:r>
            <a:r>
              <a:rPr lang="en-US" dirty="0" err="1"/>
              <a:t>Shelanski</a:t>
            </a:r>
            <a:r>
              <a:rPr lang="en-US" dirty="0"/>
              <a:t>, </a:t>
            </a:r>
            <a:r>
              <a:rPr lang="en-US" dirty="0" err="1"/>
              <a:t>Elhauge</a:t>
            </a:r>
            <a:r>
              <a:rPr lang="en-US" dirty="0"/>
              <a:t>) </a:t>
            </a:r>
          </a:p>
          <a:p>
            <a:pPr lvl="1"/>
            <a:r>
              <a:rPr lang="en-US" dirty="0"/>
              <a:t>Push back to simplistic Chicago-school economics and conclusions</a:t>
            </a:r>
          </a:p>
          <a:p>
            <a:pPr lvl="1"/>
            <a:r>
              <a:rPr lang="en-US" dirty="0"/>
              <a:t>Greater concern with wealth inequality than Chicagoans</a:t>
            </a:r>
          </a:p>
          <a:p>
            <a:pPr lvl="1"/>
            <a:r>
              <a:rPr lang="en-US" dirty="0"/>
              <a:t>Treat proper antitrust goal as economic welfare – but </a:t>
            </a:r>
            <a:r>
              <a:rPr lang="en-US" dirty="0">
                <a:solidFill>
                  <a:srgbClr val="C00000"/>
                </a:solidFill>
              </a:rPr>
              <a:t>“consumer” welfare (not including stockholders)</a:t>
            </a:r>
          </a:p>
          <a:p>
            <a:pPr lvl="1"/>
            <a:r>
              <a:rPr lang="en-US" dirty="0"/>
              <a:t>Antitrust analysis based on oligopoly interdependence models (i.e., game theory), not simply cartelization and monopoly</a:t>
            </a:r>
          </a:p>
          <a:p>
            <a:pPr lvl="1"/>
            <a:r>
              <a:rPr lang="en-US" dirty="0"/>
              <a:t>Call for more intervention than Chicago, especially mergers and monopolization. But suspicious of regulation </a:t>
            </a:r>
          </a:p>
          <a:p>
            <a:r>
              <a:rPr lang="en-US" dirty="0">
                <a:solidFill>
                  <a:srgbClr val="C00000"/>
                </a:solidFill>
              </a:rPr>
              <a:t>New </a:t>
            </a:r>
            <a:r>
              <a:rPr lang="en-US" dirty="0" err="1">
                <a:solidFill>
                  <a:srgbClr val="C00000"/>
                </a:solidFill>
              </a:rPr>
              <a:t>Brandeisians</a:t>
            </a:r>
            <a:r>
              <a:rPr lang="en-US" dirty="0">
                <a:solidFill>
                  <a:srgbClr val="C00000"/>
                </a:solidFill>
              </a:rPr>
              <a:t> </a:t>
            </a:r>
            <a:r>
              <a:rPr lang="en-US" dirty="0"/>
              <a:t>(e.g., Khan, Wu, </a:t>
            </a:r>
            <a:r>
              <a:rPr lang="en-US" dirty="0" err="1"/>
              <a:t>Stucke</a:t>
            </a:r>
            <a:r>
              <a:rPr lang="en-US" dirty="0"/>
              <a:t>)</a:t>
            </a:r>
          </a:p>
          <a:p>
            <a:pPr lvl="1"/>
            <a:r>
              <a:rPr lang="en-US" dirty="0"/>
              <a:t>Belief that Chicago and even progressive economics has done more harm than good</a:t>
            </a:r>
          </a:p>
          <a:p>
            <a:pPr lvl="1"/>
            <a:r>
              <a:rPr lang="en-US" dirty="0"/>
              <a:t>Reject focus on pure </a:t>
            </a:r>
            <a:r>
              <a:rPr lang="en-US" dirty="0">
                <a:solidFill>
                  <a:srgbClr val="C00000"/>
                </a:solidFill>
              </a:rPr>
              <a:t>economic welfare </a:t>
            </a:r>
            <a:r>
              <a:rPr lang="en-US" dirty="0"/>
              <a:t>in favor of return to the </a:t>
            </a:r>
            <a:r>
              <a:rPr lang="en-US" dirty="0">
                <a:solidFill>
                  <a:srgbClr val="C00000"/>
                </a:solidFill>
              </a:rPr>
              <a:t>political &amp; social goals/values </a:t>
            </a:r>
            <a:r>
              <a:rPr lang="en-US" dirty="0"/>
              <a:t>of traditional antitrust </a:t>
            </a:r>
          </a:p>
          <a:p>
            <a:pPr lvl="1"/>
            <a:r>
              <a:rPr lang="en-US" dirty="0"/>
              <a:t>Treat proper antitrust goal as focused more on </a:t>
            </a:r>
            <a:r>
              <a:rPr lang="en-US" dirty="0">
                <a:solidFill>
                  <a:srgbClr val="C00000"/>
                </a:solidFill>
              </a:rPr>
              <a:t>market structure </a:t>
            </a:r>
            <a:r>
              <a:rPr lang="en-US" dirty="0"/>
              <a:t>than </a:t>
            </a:r>
            <a:r>
              <a:rPr lang="en-US" dirty="0">
                <a:solidFill>
                  <a:srgbClr val="C00000"/>
                </a:solidFill>
              </a:rPr>
              <a:t>simple economic welfare</a:t>
            </a:r>
          </a:p>
          <a:p>
            <a:pPr lvl="1"/>
            <a:r>
              <a:rPr lang="en-US" dirty="0"/>
              <a:t>Great concern with inequality and political impact</a:t>
            </a:r>
          </a:p>
          <a:p>
            <a:pPr lvl="1"/>
            <a:r>
              <a:rPr lang="en-US" dirty="0"/>
              <a:t>Broad reform agenda, including breaking up or regulating dominant firms like GAFA</a:t>
            </a:r>
          </a:p>
          <a:p>
            <a:pPr lvl="1"/>
            <a:endParaRPr lang="en-US" dirty="0"/>
          </a:p>
        </p:txBody>
      </p:sp>
      <p:sp>
        <p:nvSpPr>
          <p:cNvPr id="4" name="Slide Number Placeholder 3">
            <a:extLst>
              <a:ext uri="{FF2B5EF4-FFF2-40B4-BE49-F238E27FC236}">
                <a16:creationId xmlns:a16="http://schemas.microsoft.com/office/drawing/2014/main" id="{3062A0C5-8052-41B6-B027-3509614C6875}"/>
              </a:ext>
            </a:extLst>
          </p:cNvPr>
          <p:cNvSpPr>
            <a:spLocks noGrp="1"/>
          </p:cNvSpPr>
          <p:nvPr>
            <p:ph type="sldNum" sz="quarter" idx="12"/>
          </p:nvPr>
        </p:nvSpPr>
        <p:spPr/>
        <p:txBody>
          <a:bodyPr/>
          <a:lstStyle/>
          <a:p>
            <a:fld id="{EABAF7F3-CE5A-4780-ABC8-F63903769156}" type="slidenum">
              <a:rPr lang="en-US" smtClean="0"/>
              <a:t>12</a:t>
            </a:fld>
            <a:endParaRPr lang="en-US"/>
          </a:p>
        </p:txBody>
      </p:sp>
    </p:spTree>
    <p:extLst>
      <p:ext uri="{BB962C8B-B14F-4D97-AF65-F5344CB8AC3E}">
        <p14:creationId xmlns:p14="http://schemas.microsoft.com/office/powerpoint/2010/main" val="3751793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0761B-1431-4C4B-BA5B-ADC4D4C38AFB}"/>
              </a:ext>
            </a:extLst>
          </p:cNvPr>
          <p:cNvSpPr>
            <a:spLocks noGrp="1"/>
          </p:cNvSpPr>
          <p:nvPr>
            <p:ph type="title"/>
          </p:nvPr>
        </p:nvSpPr>
        <p:spPr/>
        <p:txBody>
          <a:bodyPr>
            <a:normAutofit/>
          </a:bodyPr>
          <a:lstStyle/>
          <a:p>
            <a:pPr algn="ctr"/>
            <a:r>
              <a:rPr lang="en-US" sz="3600" dirty="0"/>
              <a:t>Basic Competitive Effects Analysis</a:t>
            </a:r>
          </a:p>
        </p:txBody>
      </p:sp>
      <p:sp>
        <p:nvSpPr>
          <p:cNvPr id="3" name="Text Placeholder 2">
            <a:extLst>
              <a:ext uri="{FF2B5EF4-FFF2-40B4-BE49-F238E27FC236}">
                <a16:creationId xmlns:a16="http://schemas.microsoft.com/office/drawing/2014/main" id="{C642B470-66A7-41AF-819E-B731D043AB27}"/>
              </a:ext>
            </a:extLst>
          </p:cNvPr>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1505608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22702" y="0"/>
            <a:ext cx="10882460" cy="1325563"/>
          </a:xfrm>
        </p:spPr>
        <p:txBody>
          <a:bodyPr>
            <a:normAutofit/>
          </a:bodyPr>
          <a:lstStyle/>
          <a:p>
            <a:r>
              <a:rPr lang="en-US" sz="3200" i="1" dirty="0"/>
              <a:t>Economic </a:t>
            </a:r>
            <a:r>
              <a:rPr lang="en-US" sz="3200" dirty="0"/>
              <a:t>Goals of Competition Laws: Safeguarding the </a:t>
            </a:r>
            <a:br>
              <a:rPr lang="en-US" sz="3200" dirty="0"/>
            </a:br>
            <a:r>
              <a:rPr lang="en-US" sz="3200" dirty="0"/>
              <a:t>Benefits of Competition</a:t>
            </a:r>
          </a:p>
        </p:txBody>
      </p:sp>
      <p:sp>
        <p:nvSpPr>
          <p:cNvPr id="5123" name="Rectangle 3"/>
          <p:cNvSpPr>
            <a:spLocks noGrp="1" noChangeArrowheads="1"/>
          </p:cNvSpPr>
          <p:nvPr>
            <p:ph type="body" idx="1"/>
          </p:nvPr>
        </p:nvSpPr>
        <p:spPr>
          <a:xfrm>
            <a:off x="643640" y="1168923"/>
            <a:ext cx="9809704" cy="5851787"/>
          </a:xfrm>
        </p:spPr>
        <p:txBody>
          <a:bodyPr>
            <a:normAutofit/>
          </a:bodyPr>
          <a:lstStyle/>
          <a:p>
            <a:r>
              <a:rPr lang="en-US" sz="1600" dirty="0">
                <a:latin typeface="Times New Roman" pitchFamily="18" charset="0"/>
              </a:rPr>
              <a:t>Antitrust is designed to support and protect competitive markets</a:t>
            </a:r>
          </a:p>
          <a:p>
            <a:r>
              <a:rPr lang="en-US" sz="1600" dirty="0">
                <a:latin typeface="Times New Roman" pitchFamily="18" charset="0"/>
              </a:rPr>
              <a:t>What do we gain from competitive markets incentives?</a:t>
            </a:r>
          </a:p>
          <a:p>
            <a:pPr lvl="1"/>
            <a:r>
              <a:rPr lang="en-US" sz="1900" dirty="0">
                <a:latin typeface="Times New Roman" pitchFamily="18" charset="0"/>
              </a:rPr>
              <a:t>Lower prices</a:t>
            </a:r>
          </a:p>
          <a:p>
            <a:pPr lvl="1"/>
            <a:r>
              <a:rPr lang="en-US" sz="1900" dirty="0">
                <a:latin typeface="Times New Roman" pitchFamily="18" charset="0"/>
              </a:rPr>
              <a:t>Increased quality</a:t>
            </a:r>
          </a:p>
          <a:p>
            <a:pPr lvl="1"/>
            <a:r>
              <a:rPr lang="en-US" sz="1900" dirty="0">
                <a:latin typeface="Times New Roman" pitchFamily="18" charset="0"/>
              </a:rPr>
              <a:t>Consumer choice (responsive to consumer wants)</a:t>
            </a:r>
          </a:p>
          <a:p>
            <a:pPr lvl="1"/>
            <a:r>
              <a:rPr lang="en-US" sz="1900" dirty="0">
                <a:latin typeface="Times New Roman" pitchFamily="18" charset="0"/>
              </a:rPr>
              <a:t>Greater efficiency </a:t>
            </a:r>
            <a:r>
              <a:rPr lang="en-US" sz="1900" dirty="0">
                <a:latin typeface="Times New Roman" pitchFamily="18" charset="0"/>
                <a:sym typeface="Wingdings" panose="05000000000000000000" pitchFamily="2" charset="2"/>
              </a:rPr>
              <a:t> </a:t>
            </a:r>
            <a:r>
              <a:rPr lang="en-US" sz="1900" dirty="0">
                <a:latin typeface="Times New Roman" pitchFamily="18" charset="0"/>
              </a:rPr>
              <a:t>Lower costs (production, distribution, and transaction) </a:t>
            </a:r>
          </a:p>
          <a:p>
            <a:pPr lvl="1"/>
            <a:r>
              <a:rPr lang="en-US" sz="1900" dirty="0">
                <a:latin typeface="Times New Roman" pitchFamily="18" charset="0"/>
              </a:rPr>
              <a:t>Increased Innovation</a:t>
            </a:r>
          </a:p>
          <a:p>
            <a:pPr>
              <a:lnSpc>
                <a:spcPct val="120000"/>
              </a:lnSpc>
            </a:pPr>
            <a:r>
              <a:rPr lang="en-US" sz="1900" b="1" dirty="0">
                <a:solidFill>
                  <a:srgbClr val="0070C0"/>
                </a:solidFill>
                <a:latin typeface="Times New Roman" pitchFamily="18" charset="0"/>
              </a:rPr>
              <a:t>The “Enemy” of Competition and Consumers</a:t>
            </a:r>
            <a:endParaRPr lang="en-US" sz="1600" b="1" dirty="0">
              <a:solidFill>
                <a:srgbClr val="0070C0"/>
              </a:solidFill>
              <a:latin typeface="Times New Roman" pitchFamily="18" charset="0"/>
            </a:endParaRPr>
          </a:p>
          <a:p>
            <a:pPr lvl="1">
              <a:lnSpc>
                <a:spcPct val="120000"/>
              </a:lnSpc>
            </a:pPr>
            <a:r>
              <a:rPr lang="en-US" sz="1800" b="1" dirty="0">
                <a:solidFill>
                  <a:srgbClr val="C00000"/>
                </a:solidFill>
              </a:rPr>
              <a:t>“</a:t>
            </a:r>
            <a:r>
              <a:rPr lang="en-US" sz="1800" b="1" i="1" dirty="0">
                <a:solidFill>
                  <a:srgbClr val="C00000"/>
                </a:solidFill>
              </a:rPr>
              <a:t>Market Power</a:t>
            </a:r>
            <a:r>
              <a:rPr lang="en-US" sz="1800" b="1" dirty="0">
                <a:solidFill>
                  <a:srgbClr val="C00000"/>
                </a:solidFill>
              </a:rPr>
              <a:t>” – The ability to raise price above and reduce output below the competitive level</a:t>
            </a:r>
          </a:p>
          <a:p>
            <a:pPr lvl="1">
              <a:lnSpc>
                <a:spcPct val="120000"/>
              </a:lnSpc>
            </a:pPr>
            <a:r>
              <a:rPr lang="en-US" sz="1800" b="1" i="1" dirty="0">
                <a:solidFill>
                  <a:srgbClr val="C00000"/>
                </a:solidFill>
              </a:rPr>
              <a:t>“Monopoly Power” </a:t>
            </a:r>
            <a:r>
              <a:rPr lang="en-US" sz="1800" b="1" dirty="0">
                <a:solidFill>
                  <a:srgbClr val="C00000"/>
                </a:solidFill>
              </a:rPr>
              <a:t>- </a:t>
            </a:r>
            <a:r>
              <a:rPr lang="en-US" sz="1800" b="1" i="1" dirty="0">
                <a:solidFill>
                  <a:srgbClr val="C00000"/>
                </a:solidFill>
              </a:rPr>
              <a:t>Substantial </a:t>
            </a:r>
            <a:r>
              <a:rPr lang="en-US" sz="1800" b="1" dirty="0">
                <a:solidFill>
                  <a:srgbClr val="C00000"/>
                </a:solidFill>
              </a:rPr>
              <a:t>market power; Ability to price substantially above cost; </a:t>
            </a:r>
            <a:br>
              <a:rPr lang="en-US" sz="1800" b="1" dirty="0">
                <a:solidFill>
                  <a:srgbClr val="C00000"/>
                </a:solidFill>
              </a:rPr>
            </a:br>
            <a:r>
              <a:rPr lang="en-US" sz="1800" b="1" dirty="0">
                <a:solidFill>
                  <a:srgbClr val="C00000"/>
                </a:solidFill>
              </a:rPr>
              <a:t>Control over price, irrespective of competitors</a:t>
            </a:r>
          </a:p>
          <a:p>
            <a:pPr>
              <a:lnSpc>
                <a:spcPct val="120000"/>
              </a:lnSpc>
            </a:pPr>
            <a:r>
              <a:rPr lang="en-US" sz="1600" dirty="0"/>
              <a:t>Seller Market Power causes Economic Harms – lose the benefits of competition</a:t>
            </a:r>
          </a:p>
          <a:p>
            <a:r>
              <a:rPr lang="en-US" sz="1800" dirty="0"/>
              <a:t>Buyer-side Market power harms </a:t>
            </a:r>
            <a:r>
              <a:rPr lang="en-US" sz="1800" b="1" i="1" dirty="0">
                <a:solidFill>
                  <a:srgbClr val="C00000"/>
                </a:solidFill>
              </a:rPr>
              <a:t>(Monopsony power): </a:t>
            </a:r>
            <a:r>
              <a:rPr lang="en-US" sz="1800" dirty="0"/>
              <a:t>E.g.,  harms to workers (low wage rates).</a:t>
            </a:r>
          </a:p>
        </p:txBody>
      </p:sp>
    </p:spTree>
    <p:extLst>
      <p:ext uri="{BB962C8B-B14F-4D97-AF65-F5344CB8AC3E}">
        <p14:creationId xmlns:p14="http://schemas.microsoft.com/office/powerpoint/2010/main" val="3566494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932" y="164445"/>
            <a:ext cx="10515600" cy="1325563"/>
          </a:xfrm>
        </p:spPr>
        <p:txBody>
          <a:bodyPr>
            <a:normAutofit/>
          </a:bodyPr>
          <a:lstStyle/>
          <a:p>
            <a:r>
              <a:rPr lang="en-US" sz="3200" dirty="0"/>
              <a:t>But, the Scope of Antitrust Law is Limited</a:t>
            </a:r>
          </a:p>
        </p:txBody>
      </p:sp>
      <p:sp>
        <p:nvSpPr>
          <p:cNvPr id="3" name="Content Placeholder 2"/>
          <p:cNvSpPr>
            <a:spLocks noGrp="1"/>
          </p:cNvSpPr>
          <p:nvPr>
            <p:ph idx="1"/>
          </p:nvPr>
        </p:nvSpPr>
        <p:spPr>
          <a:xfrm>
            <a:off x="743932" y="1386184"/>
            <a:ext cx="6439293" cy="4970165"/>
          </a:xfrm>
        </p:spPr>
        <p:txBody>
          <a:bodyPr>
            <a:normAutofit fontScale="92500" lnSpcReduction="10000"/>
          </a:bodyPr>
          <a:lstStyle/>
          <a:p>
            <a:r>
              <a:rPr lang="en-US" sz="2000" dirty="0"/>
              <a:t>Antitrust is </a:t>
            </a:r>
            <a:r>
              <a:rPr lang="en-US" sz="2000" i="1" dirty="0">
                <a:solidFill>
                  <a:srgbClr val="C00000"/>
                </a:solidFill>
              </a:rPr>
              <a:t>not </a:t>
            </a:r>
            <a:r>
              <a:rPr lang="en-US" sz="2000" dirty="0"/>
              <a:t>concerned with various market failures or shortcomings</a:t>
            </a:r>
          </a:p>
          <a:p>
            <a:pPr lvl="1"/>
            <a:r>
              <a:rPr lang="en-US" sz="1800" dirty="0"/>
              <a:t>Air pollution and other “externalities”</a:t>
            </a:r>
          </a:p>
          <a:p>
            <a:pPr lvl="1"/>
            <a:r>
              <a:rPr lang="en-US" sz="1800" dirty="0"/>
              <a:t>Macroeconomic stability </a:t>
            </a:r>
          </a:p>
          <a:p>
            <a:pPr lvl="1"/>
            <a:r>
              <a:rPr lang="en-US" sz="1800" dirty="0"/>
              <a:t>Deception and fraud </a:t>
            </a:r>
            <a:r>
              <a:rPr lang="en-US" sz="1800" i="1" dirty="0"/>
              <a:t>(unless they affect competition)</a:t>
            </a:r>
          </a:p>
          <a:p>
            <a:pPr lvl="1"/>
            <a:r>
              <a:rPr lang="en-US" sz="1800" dirty="0"/>
              <a:t>Income/wealth inequality </a:t>
            </a:r>
            <a:r>
              <a:rPr lang="en-US" sz="1800" i="1" dirty="0"/>
              <a:t>(unless arises from restraints on competition)</a:t>
            </a:r>
          </a:p>
          <a:p>
            <a:pPr lvl="1"/>
            <a:r>
              <a:rPr lang="en-US" sz="1800" dirty="0"/>
              <a:t>Maintaining a small business economy to maintain a certain culture</a:t>
            </a:r>
          </a:p>
          <a:p>
            <a:r>
              <a:rPr lang="en-US" sz="2000" dirty="0"/>
              <a:t>Antitrust does </a:t>
            </a:r>
            <a:r>
              <a:rPr lang="en-US" sz="2000" i="1" dirty="0">
                <a:solidFill>
                  <a:srgbClr val="C00000"/>
                </a:solidFill>
              </a:rPr>
              <a:t>not </a:t>
            </a:r>
            <a:r>
              <a:rPr lang="en-US" sz="2000" dirty="0"/>
              <a:t>prevent legitimately achieved monopolies from exploiting their market power by setting high prices or low wage rates</a:t>
            </a:r>
          </a:p>
          <a:p>
            <a:r>
              <a:rPr lang="en-US" sz="2000" dirty="0">
                <a:solidFill>
                  <a:srgbClr val="C00000"/>
                </a:solidFill>
              </a:rPr>
              <a:t>Antitrust concerns are limited to interference with the competitive process.</a:t>
            </a:r>
          </a:p>
          <a:p>
            <a:pPr lvl="1"/>
            <a:r>
              <a:rPr lang="en-US" sz="1800" dirty="0">
                <a:solidFill>
                  <a:srgbClr val="C00000"/>
                </a:solidFill>
              </a:rPr>
              <a:t>Preventing collusion and similar agreements</a:t>
            </a:r>
          </a:p>
          <a:p>
            <a:pPr lvl="1"/>
            <a:r>
              <a:rPr lang="en-US" sz="1800" dirty="0">
                <a:solidFill>
                  <a:srgbClr val="C00000"/>
                </a:solidFill>
              </a:rPr>
              <a:t>Preventing market power caused by mergers </a:t>
            </a:r>
          </a:p>
          <a:p>
            <a:pPr lvl="1"/>
            <a:r>
              <a:rPr lang="en-US" sz="1800" dirty="0">
                <a:solidFill>
                  <a:srgbClr val="C00000"/>
                </a:solidFill>
              </a:rPr>
              <a:t>Preventing exclusionary conduct that can allow a firm to achieve or maintain market power (or monopoly power)</a:t>
            </a:r>
          </a:p>
          <a:p>
            <a:endParaRPr lang="en-US" sz="2000" i="1" dirty="0"/>
          </a:p>
          <a:p>
            <a:pPr marL="457200" lvl="1" indent="0">
              <a:buNone/>
            </a:pPr>
            <a:endParaRPr lang="en-US" sz="1800" dirty="0"/>
          </a:p>
        </p:txBody>
      </p:sp>
      <p:sp>
        <p:nvSpPr>
          <p:cNvPr id="4" name="Slide Number Placeholder 3"/>
          <p:cNvSpPr>
            <a:spLocks noGrp="1"/>
          </p:cNvSpPr>
          <p:nvPr>
            <p:ph type="sldNum" sz="quarter" idx="12"/>
          </p:nvPr>
        </p:nvSpPr>
        <p:spPr/>
        <p:txBody>
          <a:bodyPr/>
          <a:lstStyle/>
          <a:p>
            <a:fld id="{EABAF7F3-CE5A-4780-ABC8-F63903769156}" type="slidenum">
              <a:rPr lang="en-US" smtClean="0"/>
              <a:t>15</a:t>
            </a:fld>
            <a:endParaRPr lang="en-US" dirty="0"/>
          </a:p>
        </p:txBody>
      </p:sp>
      <p:sp>
        <p:nvSpPr>
          <p:cNvPr id="5" name="TextBox 4">
            <a:extLst>
              <a:ext uri="{FF2B5EF4-FFF2-40B4-BE49-F238E27FC236}">
                <a16:creationId xmlns:a16="http://schemas.microsoft.com/office/drawing/2014/main" id="{99DE9AF1-4F02-4D55-A66C-5DA418973ECE}"/>
              </a:ext>
            </a:extLst>
          </p:cNvPr>
          <p:cNvSpPr txBox="1"/>
          <p:nvPr/>
        </p:nvSpPr>
        <p:spPr>
          <a:xfrm>
            <a:off x="7887780" y="3429000"/>
            <a:ext cx="3989994" cy="2246769"/>
          </a:xfrm>
          <a:prstGeom prst="rect">
            <a:avLst/>
          </a:prstGeom>
          <a:no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New </a:t>
            </a:r>
            <a:r>
              <a:rPr lang="en-US" sz="2000" b="1" i="1" dirty="0" err="1">
                <a:solidFill>
                  <a:srgbClr val="0070C0"/>
                </a:solidFill>
                <a:latin typeface="Times New Roman" panose="02020603050405020304" pitchFamily="18" charset="0"/>
                <a:cs typeface="Times New Roman" panose="02020603050405020304" pitchFamily="18" charset="0"/>
              </a:rPr>
              <a:t>Brandeisians</a:t>
            </a:r>
            <a:r>
              <a:rPr lang="en-US" sz="2000" b="1" i="1" dirty="0">
                <a:solidFill>
                  <a:srgbClr val="0070C0"/>
                </a:solidFill>
                <a:latin typeface="Times New Roman" panose="02020603050405020304" pitchFamily="18" charset="0"/>
                <a:cs typeface="Times New Roman" panose="02020603050405020304" pitchFamily="18" charset="0"/>
              </a:rPr>
              <a:t> </a:t>
            </a:r>
            <a:r>
              <a:rPr lang="en-US" sz="2000" b="1" dirty="0">
                <a:solidFill>
                  <a:srgbClr val="0070C0"/>
                </a:solidFill>
                <a:latin typeface="Times New Roman" panose="02020603050405020304" pitchFamily="18" charset="0"/>
                <a:cs typeface="Times New Roman" panose="02020603050405020304" pitchFamily="18" charset="0"/>
              </a:rPr>
              <a:t>view this list as </a:t>
            </a:r>
            <a:br>
              <a:rPr lang="en-US" sz="2000" b="1" dirty="0">
                <a:solidFill>
                  <a:srgbClr val="0070C0"/>
                </a:solidFill>
                <a:latin typeface="Times New Roman" panose="02020603050405020304" pitchFamily="18" charset="0"/>
                <a:cs typeface="Times New Roman" panose="02020603050405020304" pitchFamily="18" charset="0"/>
              </a:rPr>
            </a:br>
            <a:r>
              <a:rPr lang="en-US" sz="2000" b="1" dirty="0">
                <a:solidFill>
                  <a:srgbClr val="0070C0"/>
                </a:solidFill>
                <a:latin typeface="Times New Roman" panose="02020603050405020304" pitchFamily="18" charset="0"/>
                <a:cs typeface="Times New Roman" panose="02020603050405020304" pitchFamily="18" charset="0"/>
              </a:rPr>
              <a:t>short-sighted. They treat “market concentration” as a social harm, even aside from these economic effects of market power.  They also would treat income equality as an explicit goal, </a:t>
            </a:r>
          </a:p>
        </p:txBody>
      </p:sp>
      <p:cxnSp>
        <p:nvCxnSpPr>
          <p:cNvPr id="6" name="Straight Arrow Connector 5">
            <a:extLst>
              <a:ext uri="{FF2B5EF4-FFF2-40B4-BE49-F238E27FC236}">
                <a16:creationId xmlns:a16="http://schemas.microsoft.com/office/drawing/2014/main" id="{FA582134-CEBC-401C-A9EE-3BFF0E697845}"/>
              </a:ext>
            </a:extLst>
          </p:cNvPr>
          <p:cNvCxnSpPr>
            <a:cxnSpLocks/>
          </p:cNvCxnSpPr>
          <p:nvPr/>
        </p:nvCxnSpPr>
        <p:spPr>
          <a:xfrm flipH="1">
            <a:off x="6424612" y="4165133"/>
            <a:ext cx="1362075" cy="46672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0217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E5890-C3EA-434F-B7E8-ABD91A02D0D5}"/>
              </a:ext>
            </a:extLst>
          </p:cNvPr>
          <p:cNvSpPr>
            <a:spLocks noGrp="1"/>
          </p:cNvSpPr>
          <p:nvPr>
            <p:ph type="title"/>
          </p:nvPr>
        </p:nvSpPr>
        <p:spPr>
          <a:xfrm>
            <a:off x="831850" y="2786063"/>
            <a:ext cx="10515600" cy="2852737"/>
          </a:xfrm>
        </p:spPr>
        <p:txBody>
          <a:bodyPr>
            <a:normAutofit fontScale="90000"/>
          </a:bodyPr>
          <a:lstStyle/>
          <a:p>
            <a:pPr algn="ctr"/>
            <a:r>
              <a:rPr lang="en-US" sz="3600" dirty="0"/>
              <a:t>Market Structure &amp; Competition:</a:t>
            </a:r>
            <a:br>
              <a:rPr lang="en-US" sz="3600" dirty="0"/>
            </a:br>
            <a:br>
              <a:rPr lang="en-US" sz="3600" dirty="0"/>
            </a:br>
            <a:r>
              <a:rPr lang="en-US" sz="3600" dirty="0"/>
              <a:t>The Competitive Process is Disrupted Mainly in </a:t>
            </a:r>
            <a:br>
              <a:rPr lang="en-US" sz="3600" dirty="0"/>
            </a:br>
            <a:r>
              <a:rPr lang="en-US" sz="3600" dirty="0"/>
              <a:t>Oligopoly and Dominant Firm Markets </a:t>
            </a:r>
            <a:br>
              <a:rPr lang="en-US" sz="3600" dirty="0"/>
            </a:br>
            <a:br>
              <a:rPr lang="en-US" sz="3600" dirty="0"/>
            </a:br>
            <a:br>
              <a:rPr lang="en-US" sz="3600" dirty="0"/>
            </a:br>
            <a:r>
              <a:rPr lang="en-US" sz="3600" u="sng" dirty="0"/>
              <a:t>Caveat</a:t>
            </a:r>
            <a:r>
              <a:rPr lang="en-US" sz="3600" dirty="0"/>
              <a:t>: “Competitive” Firms Also May Achieve Anticompetitive Goals Through State Action</a:t>
            </a:r>
          </a:p>
        </p:txBody>
      </p:sp>
      <p:sp>
        <p:nvSpPr>
          <p:cNvPr id="3" name="Text Placeholder 2">
            <a:extLst>
              <a:ext uri="{FF2B5EF4-FFF2-40B4-BE49-F238E27FC236}">
                <a16:creationId xmlns:a16="http://schemas.microsoft.com/office/drawing/2014/main" id="{46A336CD-4371-4037-A290-D1BA5F1DA8FF}"/>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43848CC8-2CC6-429A-941C-4CC747A97E85}"/>
              </a:ext>
            </a:extLst>
          </p:cNvPr>
          <p:cNvSpPr>
            <a:spLocks noGrp="1"/>
          </p:cNvSpPr>
          <p:nvPr>
            <p:ph type="sldNum" sz="quarter" idx="12"/>
          </p:nvPr>
        </p:nvSpPr>
        <p:spPr/>
        <p:txBody>
          <a:bodyPr/>
          <a:lstStyle/>
          <a:p>
            <a:fld id="{EABAF7F3-CE5A-4780-ABC8-F63903769156}" type="slidenum">
              <a:rPr lang="en-US" smtClean="0"/>
              <a:t>16</a:t>
            </a:fld>
            <a:endParaRPr lang="en-US"/>
          </a:p>
        </p:txBody>
      </p:sp>
    </p:spTree>
    <p:extLst>
      <p:ext uri="{BB962C8B-B14F-4D97-AF65-F5344CB8AC3E}">
        <p14:creationId xmlns:p14="http://schemas.microsoft.com/office/powerpoint/2010/main" val="2278080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3A116-984B-4BE4-9847-DF95DF684B09}"/>
              </a:ext>
            </a:extLst>
          </p:cNvPr>
          <p:cNvSpPr>
            <a:spLocks noGrp="1"/>
          </p:cNvSpPr>
          <p:nvPr>
            <p:ph type="title"/>
          </p:nvPr>
        </p:nvSpPr>
        <p:spPr>
          <a:xfrm>
            <a:off x="839788" y="327418"/>
            <a:ext cx="10515600" cy="1325563"/>
          </a:xfrm>
        </p:spPr>
        <p:txBody>
          <a:bodyPr>
            <a:normAutofit/>
          </a:bodyPr>
          <a:lstStyle/>
          <a:p>
            <a:r>
              <a:rPr lang="en-US" sz="3200" dirty="0"/>
              <a:t>Market Structure &amp; Competition Continuum</a:t>
            </a:r>
          </a:p>
        </p:txBody>
      </p:sp>
      <p:sp>
        <p:nvSpPr>
          <p:cNvPr id="3" name="Content Placeholder 2">
            <a:extLst>
              <a:ext uri="{FF2B5EF4-FFF2-40B4-BE49-F238E27FC236}">
                <a16:creationId xmlns:a16="http://schemas.microsoft.com/office/drawing/2014/main" id="{8FC85BD3-C4C5-4046-9656-BBFC893CC5CD}"/>
              </a:ext>
            </a:extLst>
          </p:cNvPr>
          <p:cNvSpPr>
            <a:spLocks noGrp="1"/>
          </p:cNvSpPr>
          <p:nvPr>
            <p:ph sz="half" idx="2"/>
          </p:nvPr>
        </p:nvSpPr>
        <p:spPr>
          <a:xfrm>
            <a:off x="839788" y="2248095"/>
            <a:ext cx="5157787" cy="4360095"/>
          </a:xfrm>
        </p:spPr>
        <p:txBody>
          <a:bodyPr>
            <a:normAutofit fontScale="62500" lnSpcReduction="20000"/>
          </a:bodyPr>
          <a:lstStyle/>
          <a:p>
            <a:r>
              <a:rPr lang="en-US" b="1" dirty="0"/>
              <a:t>Perfect competition</a:t>
            </a:r>
          </a:p>
          <a:p>
            <a:pPr lvl="1"/>
            <a:r>
              <a:rPr lang="en-US" i="1" dirty="0"/>
              <a:t>Farm products; production workers; delivery drivers</a:t>
            </a:r>
          </a:p>
          <a:p>
            <a:pPr lvl="1"/>
            <a:r>
              <a:rPr lang="en-US" dirty="0"/>
              <a:t>Many small sellers</a:t>
            </a:r>
          </a:p>
          <a:p>
            <a:pPr lvl="1"/>
            <a:r>
              <a:rPr lang="en-US" dirty="0"/>
              <a:t>Homogeneous product</a:t>
            </a:r>
          </a:p>
          <a:p>
            <a:pPr lvl="1"/>
            <a:r>
              <a:rPr lang="en-US" dirty="0"/>
              <a:t>Easy entry (usually)</a:t>
            </a:r>
          </a:p>
          <a:p>
            <a:pPr lvl="1"/>
            <a:r>
              <a:rPr lang="en-US" dirty="0"/>
              <a:t>Antitrust concerns: collective action to influence politicians to allow joint pricing or prevent entry</a:t>
            </a:r>
            <a:br>
              <a:rPr lang="en-US" dirty="0"/>
            </a:br>
            <a:endParaRPr lang="en-US" dirty="0"/>
          </a:p>
          <a:p>
            <a:r>
              <a:rPr lang="en-US" b="1" dirty="0"/>
              <a:t> Monopolistic competition </a:t>
            </a:r>
          </a:p>
          <a:p>
            <a:pPr lvl="1"/>
            <a:r>
              <a:rPr lang="en-US" i="1" dirty="0"/>
              <a:t>Lawyers, restaurants, shampoo, airlines (in the 1990s)</a:t>
            </a:r>
          </a:p>
          <a:p>
            <a:pPr lvl="1"/>
            <a:r>
              <a:rPr lang="en-US" dirty="0"/>
              <a:t>Relatively many sellers</a:t>
            </a:r>
          </a:p>
          <a:p>
            <a:pPr lvl="1"/>
            <a:r>
              <a:rPr lang="en-US" dirty="0"/>
              <a:t>Product differentiation or homogeneous product</a:t>
            </a:r>
          </a:p>
          <a:p>
            <a:pPr lvl="1"/>
            <a:r>
              <a:rPr lang="en-US" dirty="0"/>
              <a:t>Easy entry (but subject to entry costs)</a:t>
            </a:r>
          </a:p>
          <a:p>
            <a:pPr lvl="1"/>
            <a:r>
              <a:rPr lang="en-US" dirty="0"/>
              <a:t>Prices exceed marginal costs, but profits remain low </a:t>
            </a:r>
          </a:p>
          <a:p>
            <a:pPr lvl="1"/>
            <a:r>
              <a:rPr lang="en-US" dirty="0"/>
              <a:t>Antitrust concerns: mergers that may lead to oligopoly market </a:t>
            </a:r>
          </a:p>
        </p:txBody>
      </p:sp>
      <p:sp>
        <p:nvSpPr>
          <p:cNvPr id="5" name="Text Placeholder 4">
            <a:extLst>
              <a:ext uri="{FF2B5EF4-FFF2-40B4-BE49-F238E27FC236}">
                <a16:creationId xmlns:a16="http://schemas.microsoft.com/office/drawing/2014/main" id="{63B672E4-27C7-46DF-AD12-68D188D4BADD}"/>
              </a:ext>
            </a:extLst>
          </p:cNvPr>
          <p:cNvSpPr>
            <a:spLocks noGrp="1"/>
          </p:cNvSpPr>
          <p:nvPr>
            <p:ph type="body" sz="quarter" idx="3"/>
          </p:nvPr>
        </p:nvSpPr>
        <p:spPr>
          <a:xfrm>
            <a:off x="6536670" y="1346995"/>
            <a:ext cx="5183188" cy="823912"/>
          </a:xfrm>
          <a:solidFill>
            <a:srgbClr val="FF7C80">
              <a:alpha val="20000"/>
            </a:srgbClr>
          </a:solidFill>
        </p:spPr>
        <p:txBody>
          <a:bodyPr>
            <a:normAutofit/>
          </a:bodyPr>
          <a:lstStyle/>
          <a:p>
            <a:r>
              <a:rPr lang="en-US" dirty="0">
                <a:solidFill>
                  <a:srgbClr val="002060"/>
                </a:solidFill>
              </a:rPr>
              <a:t>Market Structures with</a:t>
            </a:r>
            <a:br>
              <a:rPr lang="en-US" dirty="0">
                <a:solidFill>
                  <a:srgbClr val="002060"/>
                </a:solidFill>
              </a:rPr>
            </a:br>
            <a:r>
              <a:rPr lang="en-US" u="sng" dirty="0">
                <a:solidFill>
                  <a:srgbClr val="002060"/>
                </a:solidFill>
              </a:rPr>
              <a:t>Greater Antitrust Concerns</a:t>
            </a:r>
          </a:p>
        </p:txBody>
      </p:sp>
      <p:sp>
        <p:nvSpPr>
          <p:cNvPr id="6" name="Content Placeholder 5">
            <a:extLst>
              <a:ext uri="{FF2B5EF4-FFF2-40B4-BE49-F238E27FC236}">
                <a16:creationId xmlns:a16="http://schemas.microsoft.com/office/drawing/2014/main" id="{8FAA769C-851C-41D7-BD0F-5C67E695103A}"/>
              </a:ext>
            </a:extLst>
          </p:cNvPr>
          <p:cNvSpPr>
            <a:spLocks noGrp="1"/>
          </p:cNvSpPr>
          <p:nvPr>
            <p:ph sz="quarter" idx="4"/>
          </p:nvPr>
        </p:nvSpPr>
        <p:spPr>
          <a:xfrm>
            <a:off x="6153345" y="2222270"/>
            <a:ext cx="5347356" cy="4635730"/>
          </a:xfrm>
        </p:spPr>
        <p:txBody>
          <a:bodyPr>
            <a:normAutofit fontScale="62500" lnSpcReduction="20000"/>
          </a:bodyPr>
          <a:lstStyle/>
          <a:p>
            <a:r>
              <a:rPr lang="en-US" b="1" dirty="0"/>
              <a:t>Oligopoly (could be loose or tight)</a:t>
            </a:r>
            <a:endParaRPr lang="en-US" b="1" i="1" dirty="0"/>
          </a:p>
          <a:p>
            <a:pPr lvl="1"/>
            <a:r>
              <a:rPr lang="en-US" i="1" dirty="0"/>
              <a:t>Soft drinks; Wireless Carriers; Airlines (today); Hospitals</a:t>
            </a:r>
          </a:p>
          <a:p>
            <a:pPr lvl="1"/>
            <a:r>
              <a:rPr lang="en-US" dirty="0"/>
              <a:t>Small number of competitors;</a:t>
            </a:r>
          </a:p>
          <a:p>
            <a:pPr lvl="1"/>
            <a:r>
              <a:rPr lang="en-US" dirty="0"/>
              <a:t>Typically barriers to entry </a:t>
            </a:r>
          </a:p>
          <a:p>
            <a:pPr lvl="1"/>
            <a:r>
              <a:rPr lang="en-US" dirty="0"/>
              <a:t>Recognize interdependence and rivals’ response to prices or output</a:t>
            </a:r>
          </a:p>
          <a:p>
            <a:pPr lvl="1"/>
            <a:r>
              <a:rPr lang="en-US" dirty="0"/>
              <a:t>Leads to market power: higher prices and reduced output </a:t>
            </a:r>
          </a:p>
          <a:p>
            <a:pPr lvl="1"/>
            <a:r>
              <a:rPr lang="en-US" dirty="0"/>
              <a:t>Degree of competition varies with structural factors</a:t>
            </a:r>
          </a:p>
          <a:p>
            <a:pPr lvl="1"/>
            <a:r>
              <a:rPr lang="en-US" dirty="0"/>
              <a:t>Antitrust concerns: coordination, cartelization; mergers</a:t>
            </a:r>
            <a:br>
              <a:rPr lang="en-US" dirty="0"/>
            </a:br>
            <a:endParaRPr lang="en-US" dirty="0"/>
          </a:p>
          <a:p>
            <a:r>
              <a:rPr lang="en-US" b="1" dirty="0"/>
              <a:t>Dominant Firm (Monopoly Power)</a:t>
            </a:r>
          </a:p>
          <a:p>
            <a:pPr lvl="1"/>
            <a:r>
              <a:rPr lang="en-US" i="1" dirty="0"/>
              <a:t>Google; Amazon; Ticketmaster/</a:t>
            </a:r>
            <a:r>
              <a:rPr lang="en-US" i="1" dirty="0" err="1"/>
              <a:t>LiveNation</a:t>
            </a:r>
            <a:r>
              <a:rPr lang="en-US" i="1" dirty="0"/>
              <a:t> </a:t>
            </a:r>
          </a:p>
          <a:p>
            <a:pPr lvl="1"/>
            <a:r>
              <a:rPr lang="en-US" dirty="0"/>
              <a:t>Leading firm much larger than “fringe competitors”</a:t>
            </a:r>
          </a:p>
          <a:p>
            <a:pPr lvl="1"/>
            <a:r>
              <a:rPr lang="en-US" dirty="0"/>
              <a:t>Barriers to entry </a:t>
            </a:r>
          </a:p>
          <a:p>
            <a:pPr lvl="1"/>
            <a:r>
              <a:rPr lang="en-US" dirty="0"/>
              <a:t>Recognizes unilateral market power over price and output </a:t>
            </a:r>
          </a:p>
          <a:p>
            <a:pPr lvl="1"/>
            <a:r>
              <a:rPr lang="en-US" dirty="0"/>
              <a:t>Leads to substantial market power: Raises prices and reduces output, relative to competition </a:t>
            </a:r>
          </a:p>
          <a:p>
            <a:pPr lvl="1"/>
            <a:r>
              <a:rPr lang="en-US" dirty="0"/>
              <a:t>Antitrust concerns: exclusionary conduct; acquisitions of potential competitors; vertical mergers </a:t>
            </a:r>
          </a:p>
          <a:p>
            <a:pPr marL="0" indent="0">
              <a:buNone/>
            </a:pPr>
            <a:endParaRPr lang="en-US" dirty="0"/>
          </a:p>
          <a:p>
            <a:endParaRPr lang="en-US" dirty="0"/>
          </a:p>
        </p:txBody>
      </p:sp>
      <p:sp>
        <p:nvSpPr>
          <p:cNvPr id="8" name="Text Placeholder 7">
            <a:extLst>
              <a:ext uri="{FF2B5EF4-FFF2-40B4-BE49-F238E27FC236}">
                <a16:creationId xmlns:a16="http://schemas.microsoft.com/office/drawing/2014/main" id="{1C8F39ED-5EA6-43C3-B92B-9D474A4965B4}"/>
              </a:ext>
            </a:extLst>
          </p:cNvPr>
          <p:cNvSpPr>
            <a:spLocks noGrp="1"/>
          </p:cNvSpPr>
          <p:nvPr>
            <p:ph type="body" idx="1"/>
          </p:nvPr>
        </p:nvSpPr>
        <p:spPr/>
        <p:txBody>
          <a:bodyPr/>
          <a:lstStyle/>
          <a:p>
            <a:r>
              <a:rPr lang="en-US" dirty="0"/>
              <a:t> </a:t>
            </a:r>
          </a:p>
        </p:txBody>
      </p:sp>
      <p:sp>
        <p:nvSpPr>
          <p:cNvPr id="10" name="Text Placeholder 4">
            <a:extLst>
              <a:ext uri="{FF2B5EF4-FFF2-40B4-BE49-F238E27FC236}">
                <a16:creationId xmlns:a16="http://schemas.microsoft.com/office/drawing/2014/main" id="{218AAD24-D83D-47FD-9E37-1414DDF1F610}"/>
              </a:ext>
            </a:extLst>
          </p:cNvPr>
          <p:cNvSpPr txBox="1">
            <a:spLocks/>
          </p:cNvSpPr>
          <p:nvPr/>
        </p:nvSpPr>
        <p:spPr>
          <a:xfrm>
            <a:off x="855468" y="1398358"/>
            <a:ext cx="5183188" cy="823912"/>
          </a:xfrm>
          <a:prstGeom prst="rect">
            <a:avLst/>
          </a:prstGeom>
          <a:solidFill>
            <a:srgbClr val="CCFF99">
              <a:alpha val="25098"/>
            </a:srgbClr>
          </a:solidFill>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solidFill>
                  <a:srgbClr val="002060"/>
                </a:solidFill>
              </a:rPr>
              <a:t>Market Structures with</a:t>
            </a:r>
            <a:br>
              <a:rPr lang="en-US" dirty="0">
                <a:solidFill>
                  <a:srgbClr val="002060"/>
                </a:solidFill>
              </a:rPr>
            </a:br>
            <a:r>
              <a:rPr lang="en-US" u="sng" dirty="0">
                <a:solidFill>
                  <a:srgbClr val="002060"/>
                </a:solidFill>
              </a:rPr>
              <a:t>Lesser (or no) Antitrust Concerns</a:t>
            </a:r>
          </a:p>
        </p:txBody>
      </p:sp>
      <p:sp>
        <p:nvSpPr>
          <p:cNvPr id="4" name="Slide Number Placeholder 3">
            <a:extLst>
              <a:ext uri="{FF2B5EF4-FFF2-40B4-BE49-F238E27FC236}">
                <a16:creationId xmlns:a16="http://schemas.microsoft.com/office/drawing/2014/main" id="{89D73588-CDD4-4757-BD0F-58D2D3D3137A}"/>
              </a:ext>
            </a:extLst>
          </p:cNvPr>
          <p:cNvSpPr>
            <a:spLocks noGrp="1"/>
          </p:cNvSpPr>
          <p:nvPr>
            <p:ph type="sldNum" sz="quarter" idx="12"/>
          </p:nvPr>
        </p:nvSpPr>
        <p:spPr/>
        <p:txBody>
          <a:bodyPr/>
          <a:lstStyle/>
          <a:p>
            <a:fld id="{EABAF7F3-CE5A-4780-ABC8-F63903769156}" type="slidenum">
              <a:rPr lang="en-US" smtClean="0"/>
              <a:t>17</a:t>
            </a:fld>
            <a:endParaRPr lang="en-US"/>
          </a:p>
        </p:txBody>
      </p:sp>
    </p:spTree>
    <p:extLst>
      <p:ext uri="{BB962C8B-B14F-4D97-AF65-F5344CB8AC3E}">
        <p14:creationId xmlns:p14="http://schemas.microsoft.com/office/powerpoint/2010/main" val="40067074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
            <a:extLst>
              <a:ext uri="{FF2B5EF4-FFF2-40B4-BE49-F238E27FC236}">
                <a16:creationId xmlns:a16="http://schemas.microsoft.com/office/drawing/2014/main" id="{1C3DEECA-CE77-41CE-AFCE-F4781D2D85C2}"/>
              </a:ext>
            </a:extLst>
          </p:cNvPr>
          <p:cNvSpPr txBox="1">
            <a:spLocks noChangeArrowheads="1"/>
          </p:cNvSpPr>
          <p:nvPr/>
        </p:nvSpPr>
        <p:spPr bwMode="auto">
          <a:xfrm>
            <a:off x="2714627" y="367887"/>
            <a:ext cx="601979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2400" b="1" dirty="0">
                <a:latin typeface="Times New Roman" panose="02020603050405020304" pitchFamily="18" charset="0"/>
                <a:cs typeface="Times New Roman" panose="02020603050405020304" pitchFamily="18" charset="0"/>
              </a:rPr>
              <a:t>Figure 1-9:</a:t>
            </a:r>
            <a:endParaRPr lang="en-US" altLang="en-US" sz="2400" dirty="0">
              <a:latin typeface="Times New Roman" panose="02020603050405020304" pitchFamily="18" charset="0"/>
              <a:cs typeface="Times New Roman" panose="02020603050405020304" pitchFamily="18" charset="0"/>
            </a:endParaRPr>
          </a:p>
          <a:p>
            <a:pPr algn="ctr">
              <a:spcBef>
                <a:spcPct val="0"/>
              </a:spcBef>
              <a:buFontTx/>
              <a:buNone/>
            </a:pPr>
            <a:r>
              <a:rPr lang="en-US" altLang="en-US" sz="2400" b="1" dirty="0">
                <a:latin typeface="Times New Roman" panose="02020603050405020304" pitchFamily="18" charset="0"/>
                <a:cs typeface="Times New Roman" panose="02020603050405020304" pitchFamily="18" charset="0"/>
              </a:rPr>
              <a:t>Comparison of Characteristics of </a:t>
            </a:r>
            <a:endParaRPr lang="en-US" altLang="en-US" sz="2400" dirty="0">
              <a:latin typeface="Times New Roman" panose="02020603050405020304" pitchFamily="18" charset="0"/>
              <a:cs typeface="Times New Roman" panose="02020603050405020304" pitchFamily="18" charset="0"/>
            </a:endParaRPr>
          </a:p>
          <a:p>
            <a:pPr algn="ctr">
              <a:spcBef>
                <a:spcPct val="0"/>
              </a:spcBef>
              <a:buFontTx/>
              <a:buNone/>
            </a:pPr>
            <a:r>
              <a:rPr lang="en-US" altLang="en-US" sz="2400" b="1" dirty="0">
                <a:solidFill>
                  <a:srgbClr val="00B050"/>
                </a:solidFill>
                <a:latin typeface="Times New Roman" panose="02020603050405020304" pitchFamily="18" charset="0"/>
                <a:cs typeface="Times New Roman" panose="02020603050405020304" pitchFamily="18" charset="0"/>
              </a:rPr>
              <a:t>Competitive </a:t>
            </a:r>
            <a:r>
              <a:rPr lang="en-US" altLang="en-US" sz="2400" b="1" dirty="0">
                <a:latin typeface="Times New Roman" panose="02020603050405020304" pitchFamily="18" charset="0"/>
                <a:cs typeface="Times New Roman" panose="02020603050405020304" pitchFamily="18" charset="0"/>
              </a:rPr>
              <a:t>and </a:t>
            </a:r>
            <a:r>
              <a:rPr lang="en-US" altLang="en-US" sz="2400" b="1" dirty="0">
                <a:solidFill>
                  <a:srgbClr val="C00000"/>
                </a:solidFill>
                <a:latin typeface="Times New Roman" panose="02020603050405020304" pitchFamily="18" charset="0"/>
                <a:cs typeface="Times New Roman" panose="02020603050405020304" pitchFamily="18" charset="0"/>
              </a:rPr>
              <a:t>Non-Competitive </a:t>
            </a:r>
            <a:r>
              <a:rPr lang="en-US" altLang="en-US" sz="2400" b="1" dirty="0">
                <a:latin typeface="Times New Roman" panose="02020603050405020304" pitchFamily="18" charset="0"/>
                <a:cs typeface="Times New Roman" panose="02020603050405020304" pitchFamily="18" charset="0"/>
              </a:rPr>
              <a:t>Markets</a:t>
            </a:r>
            <a:endParaRPr lang="en-US" altLang="en-US" sz="2400" dirty="0">
              <a:latin typeface="Times New Roman" panose="02020603050405020304" pitchFamily="18" charset="0"/>
              <a:cs typeface="Times New Roman" panose="02020603050405020304" pitchFamily="18" charset="0"/>
            </a:endParaRPr>
          </a:p>
        </p:txBody>
      </p:sp>
      <p:sp>
        <p:nvSpPr>
          <p:cNvPr id="28675" name="TextBox 3">
            <a:extLst>
              <a:ext uri="{FF2B5EF4-FFF2-40B4-BE49-F238E27FC236}">
                <a16:creationId xmlns:a16="http://schemas.microsoft.com/office/drawing/2014/main" id="{8AF9B8C6-03C9-4680-87DC-61F54BB81137}"/>
              </a:ext>
            </a:extLst>
          </p:cNvPr>
          <p:cNvSpPr txBox="1">
            <a:spLocks noChangeArrowheads="1"/>
          </p:cNvSpPr>
          <p:nvPr/>
        </p:nvSpPr>
        <p:spPr bwMode="auto">
          <a:xfrm>
            <a:off x="2743200" y="1447800"/>
            <a:ext cx="3429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endParaRPr lang="en-US" altLang="en-US" sz="1800">
              <a:latin typeface="Arial" panose="020B0604020202020204" pitchFamily="34" charset="0"/>
            </a:endParaRPr>
          </a:p>
        </p:txBody>
      </p:sp>
      <p:sp>
        <p:nvSpPr>
          <p:cNvPr id="28676" name="Rectangle 10">
            <a:extLst>
              <a:ext uri="{FF2B5EF4-FFF2-40B4-BE49-F238E27FC236}">
                <a16:creationId xmlns:a16="http://schemas.microsoft.com/office/drawing/2014/main" id="{768031B9-8C04-42A7-871D-38E7BB845CB5}"/>
              </a:ext>
            </a:extLst>
          </p:cNvPr>
          <p:cNvSpPr>
            <a:spLocks noChangeArrowheads="1"/>
          </p:cNvSpPr>
          <p:nvPr/>
        </p:nvSpPr>
        <p:spPr bwMode="auto">
          <a:xfrm>
            <a:off x="838201" y="1677244"/>
            <a:ext cx="3924300" cy="5042534"/>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800" b="1" dirty="0">
                <a:latin typeface="Times New Roman" panose="02020603050405020304" pitchFamily="18" charset="0"/>
                <a:cs typeface="Times New Roman" panose="02020603050405020304" pitchFamily="18" charset="0"/>
              </a:rPr>
              <a:t>Characteristics of</a:t>
            </a:r>
            <a:endParaRPr lang="en-US" altLang="en-US" sz="1800" dirty="0">
              <a:latin typeface="Times New Roman" panose="02020603050405020304" pitchFamily="18" charset="0"/>
              <a:cs typeface="Times New Roman" panose="02020603050405020304" pitchFamily="18" charset="0"/>
            </a:endParaRPr>
          </a:p>
          <a:p>
            <a:pPr algn="ctr">
              <a:spcBef>
                <a:spcPct val="0"/>
              </a:spcBef>
              <a:buFontTx/>
              <a:buNone/>
            </a:pPr>
            <a:r>
              <a:rPr lang="en-US" altLang="en-US" sz="1800" b="1" dirty="0">
                <a:latin typeface="Times New Roman" panose="02020603050405020304" pitchFamily="18" charset="0"/>
                <a:cs typeface="Times New Roman" panose="02020603050405020304" pitchFamily="18" charset="0"/>
              </a:rPr>
              <a:t>Competitive Markets</a:t>
            </a:r>
          </a:p>
          <a:p>
            <a:pPr algn="ctr">
              <a:spcBef>
                <a:spcPct val="0"/>
              </a:spcBef>
              <a:buFontTx/>
              <a:buNone/>
            </a:pPr>
            <a:endParaRPr lang="en-US" altLang="en-US" sz="1800" dirty="0">
              <a:latin typeface="Times New Roman" panose="02020603050405020304" pitchFamily="18" charset="0"/>
              <a:cs typeface="Times New Roman" panose="02020603050405020304" pitchFamily="18" charset="0"/>
            </a:endParaRP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Numerous sellers and buyers</a:t>
            </a: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Homogeneous products</a:t>
            </a: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Ease of entry and exit</a:t>
            </a: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Complete knowledge/information</a:t>
            </a:r>
          </a:p>
          <a:p>
            <a:pPr>
              <a:lnSpc>
                <a:spcPct val="115000"/>
              </a:lnSpc>
              <a:spcBef>
                <a:spcPct val="0"/>
              </a:spcBef>
              <a:spcAft>
                <a:spcPts val="1000"/>
              </a:spcAft>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Competitive levels of innovation, quality, variety</a:t>
            </a:r>
          </a:p>
          <a:p>
            <a:pPr algn="ctr">
              <a:spcBef>
                <a:spcPct val="0"/>
              </a:spcBef>
              <a:buFontTx/>
              <a:buNone/>
            </a:pPr>
            <a:r>
              <a:rPr lang="en-US" altLang="en-US" sz="1800" b="1" dirty="0">
                <a:latin typeface="Times New Roman" panose="02020603050405020304" pitchFamily="18" charset="0"/>
                <a:cs typeface="Times New Roman" panose="02020603050405020304" pitchFamily="18" charset="0"/>
              </a:rPr>
              <a:t>Possible Variations from</a:t>
            </a:r>
            <a:endParaRPr lang="en-US" altLang="en-US" sz="1800" dirty="0">
              <a:latin typeface="Times New Roman" panose="02020603050405020304" pitchFamily="18" charset="0"/>
              <a:cs typeface="Times New Roman" panose="02020603050405020304" pitchFamily="18" charset="0"/>
            </a:endParaRPr>
          </a:p>
          <a:p>
            <a:pPr algn="ctr">
              <a:spcBef>
                <a:spcPct val="0"/>
              </a:spcBef>
              <a:buFontTx/>
              <a:buNone/>
            </a:pPr>
            <a:r>
              <a:rPr lang="en-US" altLang="en-US" sz="1800" b="1" dirty="0">
                <a:latin typeface="Times New Roman" panose="02020603050405020304" pitchFamily="18" charset="0"/>
                <a:cs typeface="Times New Roman" panose="02020603050405020304" pitchFamily="18" charset="0"/>
              </a:rPr>
              <a:t>the Competitive Model</a:t>
            </a:r>
          </a:p>
          <a:p>
            <a:pPr algn="ctr">
              <a:spcBef>
                <a:spcPct val="0"/>
              </a:spcBef>
              <a:buFontTx/>
              <a:buNone/>
            </a:pPr>
            <a:endParaRPr lang="en-US" altLang="en-US" sz="1800" dirty="0">
              <a:latin typeface="Times New Roman" panose="02020603050405020304" pitchFamily="18" charset="0"/>
              <a:cs typeface="Times New Roman" panose="02020603050405020304" pitchFamily="18" charset="0"/>
            </a:endParaRP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Fewer buyers and sellers</a:t>
            </a: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Impediments to entry</a:t>
            </a: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Limited access to information</a:t>
            </a:r>
            <a:br>
              <a:rPr lang="en-US" altLang="en-US" sz="1800" dirty="0">
                <a:latin typeface="Times New Roman" panose="02020603050405020304" pitchFamily="18" charset="0"/>
                <a:cs typeface="Times New Roman" panose="02020603050405020304" pitchFamily="18" charset="0"/>
              </a:rPr>
            </a:br>
            <a:endParaRPr lang="en-US" altLang="en-US" sz="1800" dirty="0">
              <a:latin typeface="Times New Roman" panose="02020603050405020304" pitchFamily="18" charset="0"/>
              <a:cs typeface="Times New Roman" panose="02020603050405020304" pitchFamily="18" charset="0"/>
            </a:endParaRPr>
          </a:p>
        </p:txBody>
      </p:sp>
      <p:sp>
        <p:nvSpPr>
          <p:cNvPr id="28677" name="TextBox 13">
            <a:extLst>
              <a:ext uri="{FF2B5EF4-FFF2-40B4-BE49-F238E27FC236}">
                <a16:creationId xmlns:a16="http://schemas.microsoft.com/office/drawing/2014/main" id="{F459CBF8-5B22-477B-BEEF-7F8C66157787}"/>
              </a:ext>
            </a:extLst>
          </p:cNvPr>
          <p:cNvSpPr txBox="1">
            <a:spLocks noChangeArrowheads="1"/>
          </p:cNvSpPr>
          <p:nvPr/>
        </p:nvSpPr>
        <p:spPr bwMode="auto">
          <a:xfrm>
            <a:off x="5572127" y="1677244"/>
            <a:ext cx="5676897" cy="4845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lnSpc>
                <a:spcPct val="115000"/>
              </a:lnSpc>
              <a:spcBef>
                <a:spcPct val="0"/>
              </a:spcBef>
              <a:buFontTx/>
              <a:buNone/>
            </a:pPr>
            <a:r>
              <a:rPr lang="en-US" altLang="en-US" sz="1800" b="1" dirty="0">
                <a:solidFill>
                  <a:srgbClr val="00B050"/>
                </a:solidFill>
                <a:latin typeface="Times New Roman" panose="02020603050405020304" pitchFamily="18" charset="0"/>
                <a:cs typeface="Times New Roman" panose="02020603050405020304" pitchFamily="18" charset="0"/>
              </a:rPr>
              <a:t>Associated Benefits of Competition</a:t>
            </a:r>
            <a:br>
              <a:rPr lang="en-US" altLang="en-US" sz="1800" b="1" dirty="0">
                <a:solidFill>
                  <a:srgbClr val="00B050"/>
                </a:solidFill>
                <a:latin typeface="Times New Roman" panose="02020603050405020304" pitchFamily="18" charset="0"/>
                <a:cs typeface="Times New Roman" panose="02020603050405020304" pitchFamily="18" charset="0"/>
              </a:rPr>
            </a:br>
            <a:r>
              <a:rPr lang="en-US" altLang="en-US" sz="1800" b="1" dirty="0">
                <a:latin typeface="Times New Roman" panose="02020603050405020304" pitchFamily="18" charset="0"/>
                <a:cs typeface="Times New Roman" panose="02020603050405020304" pitchFamily="18" charset="0"/>
              </a:rPr>
              <a:t>  </a:t>
            </a:r>
            <a:endParaRPr lang="en-US" altLang="en-US" sz="1800" dirty="0">
              <a:latin typeface="Times New Roman" panose="02020603050405020304" pitchFamily="18" charset="0"/>
              <a:cs typeface="Times New Roman" panose="02020603050405020304" pitchFamily="18" charset="0"/>
            </a:endParaRP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Marginal cost pricing (production efficiency)</a:t>
            </a: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Societal resources are well allocated (allocative efficiency)</a:t>
            </a: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Consumer welfare is maximized (consumption efficiency)</a:t>
            </a:r>
          </a:p>
          <a:p>
            <a:pPr>
              <a:lnSpc>
                <a:spcPct val="115000"/>
              </a:lnSpc>
              <a:spcBef>
                <a:spcPct val="0"/>
              </a:spcBef>
              <a:buFontTx/>
              <a:buNone/>
            </a:pPr>
            <a:r>
              <a:rPr lang="en-US" altLang="en-US" sz="1800" dirty="0">
                <a:latin typeface="Times New Roman" panose="02020603050405020304" pitchFamily="18" charset="0"/>
                <a:cs typeface="Times New Roman" panose="02020603050405020304" pitchFamily="18" charset="0"/>
              </a:rPr>
              <a:t> </a:t>
            </a:r>
          </a:p>
          <a:p>
            <a:pPr algn="ctr">
              <a:lnSpc>
                <a:spcPct val="115000"/>
              </a:lnSpc>
              <a:spcBef>
                <a:spcPct val="0"/>
              </a:spcBef>
              <a:buFontTx/>
              <a:buNone/>
            </a:pPr>
            <a:r>
              <a:rPr lang="en-US" altLang="en-US" sz="1800" b="1" dirty="0">
                <a:solidFill>
                  <a:srgbClr val="C00000"/>
                </a:solidFill>
                <a:latin typeface="Times New Roman" panose="02020603050405020304" pitchFamily="18" charset="0"/>
                <a:cs typeface="Times New Roman" panose="02020603050405020304" pitchFamily="18" charset="0"/>
              </a:rPr>
              <a:t>Potential Harms from </a:t>
            </a:r>
            <a:br>
              <a:rPr lang="en-US" altLang="en-US" sz="1800" b="1" dirty="0">
                <a:solidFill>
                  <a:srgbClr val="C00000"/>
                </a:solidFill>
                <a:latin typeface="Times New Roman" panose="02020603050405020304" pitchFamily="18" charset="0"/>
                <a:cs typeface="Times New Roman" panose="02020603050405020304" pitchFamily="18" charset="0"/>
              </a:rPr>
            </a:br>
            <a:r>
              <a:rPr lang="en-US" altLang="en-US" sz="1800" b="1" dirty="0">
                <a:solidFill>
                  <a:srgbClr val="C00000"/>
                </a:solidFill>
                <a:latin typeface="Times New Roman" panose="02020603050405020304" pitchFamily="18" charset="0"/>
                <a:cs typeface="Times New Roman" panose="02020603050405020304" pitchFamily="18" charset="0"/>
              </a:rPr>
              <a:t>Non-Competitive Markets</a:t>
            </a:r>
            <a:endParaRPr lang="en-US" altLang="en-US" sz="1800" dirty="0">
              <a:solidFill>
                <a:srgbClr val="C00000"/>
              </a:solidFill>
              <a:latin typeface="Times New Roman" panose="02020603050405020304" pitchFamily="18" charset="0"/>
              <a:cs typeface="Times New Roman" panose="02020603050405020304" pitchFamily="18" charset="0"/>
            </a:endParaRP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Higher prices</a:t>
            </a: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Lower product quality, less consumer choice, little product innovation</a:t>
            </a:r>
          </a:p>
          <a:p>
            <a:pPr>
              <a:lnSpc>
                <a:spcPct val="115000"/>
              </a:lnSpc>
              <a:spcBef>
                <a:spcPct val="0"/>
              </a:spcBef>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Consumer deception</a:t>
            </a:r>
          </a:p>
          <a:p>
            <a:pPr>
              <a:lnSpc>
                <a:spcPct val="115000"/>
              </a:lnSpc>
              <a:spcBef>
                <a:spcPct val="0"/>
              </a:spcBef>
              <a:spcAft>
                <a:spcPts val="1000"/>
              </a:spcAft>
              <a:buFont typeface="Symbol" panose="05050102010706020507" pitchFamily="18" charset="2"/>
              <a:buChar char=""/>
            </a:pPr>
            <a:r>
              <a:rPr lang="en-US" altLang="en-US" sz="1800" dirty="0">
                <a:latin typeface="Times New Roman" panose="02020603050405020304" pitchFamily="18" charset="0"/>
                <a:cs typeface="Times New Roman" panose="02020603050405020304" pitchFamily="18" charset="0"/>
              </a:rPr>
              <a:t> Wealth transfers from consumers to producers</a:t>
            </a:r>
          </a:p>
        </p:txBody>
      </p:sp>
      <p:sp>
        <p:nvSpPr>
          <p:cNvPr id="28678" name="TextBox 14">
            <a:extLst>
              <a:ext uri="{FF2B5EF4-FFF2-40B4-BE49-F238E27FC236}">
                <a16:creationId xmlns:a16="http://schemas.microsoft.com/office/drawing/2014/main" id="{55627996-AEB7-41DF-8EE7-AA2ED08711F2}"/>
              </a:ext>
            </a:extLst>
          </p:cNvPr>
          <p:cNvSpPr txBox="1">
            <a:spLocks noChangeArrowheads="1"/>
          </p:cNvSpPr>
          <p:nvPr/>
        </p:nvSpPr>
        <p:spPr bwMode="auto">
          <a:xfrm>
            <a:off x="9982200" y="6353011"/>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altLang="en-US" sz="1600" dirty="0">
                <a:latin typeface="Times New Roman" panose="02020603050405020304" pitchFamily="18" charset="0"/>
                <a:cs typeface="Times New Roman" panose="02020603050405020304" pitchFamily="18" charset="0"/>
              </a:rPr>
              <a:t>p. 50</a:t>
            </a:r>
          </a:p>
        </p:txBody>
      </p:sp>
      <p:sp>
        <p:nvSpPr>
          <p:cNvPr id="2" name="Slide Number Placeholder 1">
            <a:extLst>
              <a:ext uri="{FF2B5EF4-FFF2-40B4-BE49-F238E27FC236}">
                <a16:creationId xmlns:a16="http://schemas.microsoft.com/office/drawing/2014/main" id="{E7A4DC1E-9DD1-4D4F-9284-DCC2D9735F82}"/>
              </a:ext>
            </a:extLst>
          </p:cNvPr>
          <p:cNvSpPr>
            <a:spLocks noGrp="1"/>
          </p:cNvSpPr>
          <p:nvPr>
            <p:ph type="sldNum" sz="quarter" idx="12"/>
          </p:nvPr>
        </p:nvSpPr>
        <p:spPr/>
        <p:txBody>
          <a:bodyPr/>
          <a:lstStyle/>
          <a:p>
            <a:fld id="{EABAF7F3-CE5A-4780-ABC8-F63903769156}" type="slidenum">
              <a:rPr lang="en-US" smtClean="0"/>
              <a:t>18</a:t>
            </a:fld>
            <a:endParaRPr lang="en-US"/>
          </a:p>
        </p:txBody>
      </p:sp>
    </p:spTree>
    <p:extLst>
      <p:ext uri="{BB962C8B-B14F-4D97-AF65-F5344CB8AC3E}">
        <p14:creationId xmlns:p14="http://schemas.microsoft.com/office/powerpoint/2010/main" val="4203058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4AE21-3506-406F-8F79-58E85E316F76}"/>
              </a:ext>
            </a:extLst>
          </p:cNvPr>
          <p:cNvSpPr>
            <a:spLocks noGrp="1"/>
          </p:cNvSpPr>
          <p:nvPr>
            <p:ph type="title"/>
          </p:nvPr>
        </p:nvSpPr>
        <p:spPr>
          <a:xfrm>
            <a:off x="800196" y="136525"/>
            <a:ext cx="10515600" cy="1325563"/>
          </a:xfrm>
        </p:spPr>
        <p:txBody>
          <a:bodyPr>
            <a:normAutofit/>
          </a:bodyPr>
          <a:lstStyle/>
          <a:p>
            <a:r>
              <a:rPr lang="en-US" sz="3200" dirty="0"/>
              <a:t>Monopoly Power and Market Dominance </a:t>
            </a:r>
          </a:p>
        </p:txBody>
      </p:sp>
      <p:sp>
        <p:nvSpPr>
          <p:cNvPr id="3" name="Content Placeholder 2">
            <a:extLst>
              <a:ext uri="{FF2B5EF4-FFF2-40B4-BE49-F238E27FC236}">
                <a16:creationId xmlns:a16="http://schemas.microsoft.com/office/drawing/2014/main" id="{959A8D87-C951-4C5A-B6C4-7DF07551B85A}"/>
              </a:ext>
            </a:extLst>
          </p:cNvPr>
          <p:cNvSpPr>
            <a:spLocks noGrp="1"/>
          </p:cNvSpPr>
          <p:nvPr>
            <p:ph sz="half" idx="2"/>
          </p:nvPr>
        </p:nvSpPr>
        <p:spPr>
          <a:xfrm>
            <a:off x="710398" y="2114280"/>
            <a:ext cx="5157787" cy="3684588"/>
          </a:xfrm>
        </p:spPr>
        <p:txBody>
          <a:bodyPr>
            <a:normAutofit fontScale="92500" lnSpcReduction="10000"/>
          </a:bodyPr>
          <a:lstStyle/>
          <a:p>
            <a:pPr marL="0" indent="0">
              <a:buNone/>
            </a:pPr>
            <a:endParaRPr lang="en-US" sz="2400" u="sng" dirty="0"/>
          </a:p>
          <a:p>
            <a:pPr marL="0" indent="0">
              <a:buNone/>
            </a:pPr>
            <a:r>
              <a:rPr lang="en-US" sz="2400" u="sng" dirty="0"/>
              <a:t>Characteristics of Dominance</a:t>
            </a:r>
          </a:p>
          <a:p>
            <a:r>
              <a:rPr lang="en-US" sz="2400" dirty="0"/>
              <a:t>Control over Price </a:t>
            </a:r>
          </a:p>
          <a:p>
            <a:r>
              <a:rPr lang="en-US" sz="2400" dirty="0"/>
              <a:t>High market share </a:t>
            </a:r>
          </a:p>
          <a:p>
            <a:r>
              <a:rPr lang="en-US" sz="2400" dirty="0"/>
              <a:t>Restricted entry</a:t>
            </a:r>
          </a:p>
          <a:p>
            <a:r>
              <a:rPr lang="en-US" sz="2400" dirty="0"/>
              <a:t>Unique product; No close substitutes at competitive prices</a:t>
            </a:r>
          </a:p>
          <a:p>
            <a:r>
              <a:rPr lang="en-US" sz="2400" dirty="0"/>
              <a:t>Price discrimination</a:t>
            </a:r>
          </a:p>
          <a:p>
            <a:pPr marL="0" indent="0">
              <a:buNone/>
            </a:pPr>
            <a:endParaRPr lang="en-US" sz="2400" dirty="0"/>
          </a:p>
          <a:p>
            <a:pPr marL="0" indent="0">
              <a:buNone/>
            </a:pPr>
            <a:endParaRPr lang="en-US" sz="2400" dirty="0"/>
          </a:p>
        </p:txBody>
      </p:sp>
      <p:sp>
        <p:nvSpPr>
          <p:cNvPr id="6" name="Content Placeholder 5">
            <a:extLst>
              <a:ext uri="{FF2B5EF4-FFF2-40B4-BE49-F238E27FC236}">
                <a16:creationId xmlns:a16="http://schemas.microsoft.com/office/drawing/2014/main" id="{B62882E2-4814-44AF-9177-8035F34A1441}"/>
              </a:ext>
            </a:extLst>
          </p:cNvPr>
          <p:cNvSpPr>
            <a:spLocks noGrp="1"/>
          </p:cNvSpPr>
          <p:nvPr>
            <p:ph sz="quarter" idx="4"/>
          </p:nvPr>
        </p:nvSpPr>
        <p:spPr>
          <a:xfrm>
            <a:off x="5724525" y="2393021"/>
            <a:ext cx="5183188" cy="3684588"/>
          </a:xfrm>
        </p:spPr>
        <p:txBody>
          <a:bodyPr>
            <a:normAutofit fontScale="92500" lnSpcReduction="10000"/>
          </a:bodyPr>
          <a:lstStyle/>
          <a:p>
            <a:pPr marL="0" indent="0">
              <a:buNone/>
            </a:pPr>
            <a:r>
              <a:rPr lang="en-US" sz="2400" u="sng" dirty="0"/>
              <a:t>Sources of Dominance</a:t>
            </a:r>
          </a:p>
          <a:p>
            <a:r>
              <a:rPr lang="en-US" sz="2400" dirty="0"/>
              <a:t>Unique product</a:t>
            </a:r>
          </a:p>
          <a:p>
            <a:r>
              <a:rPr lang="en-US" sz="2400" dirty="0"/>
              <a:t>Substantially higher quality or lower costs</a:t>
            </a:r>
          </a:p>
          <a:p>
            <a:r>
              <a:rPr lang="en-US" sz="2400" dirty="0"/>
              <a:t>Barriers to Entry …</a:t>
            </a:r>
          </a:p>
          <a:p>
            <a:pPr lvl="1"/>
            <a:r>
              <a:rPr lang="en-US" sz="2000" dirty="0"/>
              <a:t>Legal barriers (gov’t grant; patents)</a:t>
            </a:r>
          </a:p>
          <a:p>
            <a:pPr lvl="1"/>
            <a:r>
              <a:rPr lang="en-US" sz="2000" dirty="0"/>
              <a:t>Control over critical/essential resources  </a:t>
            </a:r>
          </a:p>
          <a:p>
            <a:pPr lvl="1"/>
            <a:r>
              <a:rPr lang="en-US" sz="2000" dirty="0"/>
              <a:t>High minimum viable scale (break-even scale)</a:t>
            </a:r>
          </a:p>
          <a:p>
            <a:pPr lvl="1"/>
            <a:r>
              <a:rPr lang="en-US" sz="2000" dirty="0"/>
              <a:t>Increasing returns to scale (costs fall as output rises; high minimum efficient scale)</a:t>
            </a:r>
          </a:p>
          <a:p>
            <a:pPr lvl="1"/>
            <a:r>
              <a:rPr lang="en-US" sz="2000" dirty="0">
                <a:solidFill>
                  <a:srgbClr val="C00000"/>
                </a:solidFill>
              </a:rPr>
              <a:t>Anticompetitive Conduct </a:t>
            </a:r>
          </a:p>
          <a:p>
            <a:pPr marL="457200" lvl="1" indent="0">
              <a:buNone/>
            </a:pPr>
            <a:endParaRPr lang="en-US" sz="2000" dirty="0"/>
          </a:p>
          <a:p>
            <a:pPr marL="0" indent="0">
              <a:buNone/>
            </a:pPr>
            <a:endParaRPr lang="en-US" sz="2400" dirty="0"/>
          </a:p>
        </p:txBody>
      </p:sp>
      <p:sp>
        <p:nvSpPr>
          <p:cNvPr id="9" name="TextBox 8">
            <a:extLst>
              <a:ext uri="{FF2B5EF4-FFF2-40B4-BE49-F238E27FC236}">
                <a16:creationId xmlns:a16="http://schemas.microsoft.com/office/drawing/2014/main" id="{6AF0A36B-1C70-4407-96D4-EEDBE16AD688}"/>
              </a:ext>
            </a:extLst>
          </p:cNvPr>
          <p:cNvSpPr txBox="1"/>
          <p:nvPr/>
        </p:nvSpPr>
        <p:spPr>
          <a:xfrm>
            <a:off x="800196" y="1307096"/>
            <a:ext cx="10071101" cy="830997"/>
          </a:xfrm>
          <a:prstGeom prst="rect">
            <a:avLst/>
          </a:prstGeom>
          <a:noFill/>
        </p:spPr>
        <p:txBody>
          <a:bodyPr wrap="square" rtlCol="0">
            <a:spAutoFit/>
          </a:bodyPr>
          <a:lstStyle/>
          <a:p>
            <a:r>
              <a:rPr lang="en-US" sz="2400" b="1" u="sng" dirty="0">
                <a:solidFill>
                  <a:srgbClr val="C00000"/>
                </a:solidFill>
              </a:rPr>
              <a:t>Monopoly Power</a:t>
            </a:r>
            <a:r>
              <a:rPr lang="en-US" sz="2400" b="1" dirty="0">
                <a:solidFill>
                  <a:srgbClr val="C00000"/>
                </a:solidFill>
              </a:rPr>
              <a:t>: Substantial market power; Ability to price substantially above cost; Control over price, irrespective of competitors </a:t>
            </a:r>
          </a:p>
        </p:txBody>
      </p:sp>
      <p:sp>
        <p:nvSpPr>
          <p:cNvPr id="4" name="Slide Number Placeholder 3">
            <a:extLst>
              <a:ext uri="{FF2B5EF4-FFF2-40B4-BE49-F238E27FC236}">
                <a16:creationId xmlns:a16="http://schemas.microsoft.com/office/drawing/2014/main" id="{C97A3EF0-8262-4F8B-8505-0BE4A91EBED3}"/>
              </a:ext>
            </a:extLst>
          </p:cNvPr>
          <p:cNvSpPr>
            <a:spLocks noGrp="1"/>
          </p:cNvSpPr>
          <p:nvPr>
            <p:ph type="sldNum" sz="quarter" idx="12"/>
          </p:nvPr>
        </p:nvSpPr>
        <p:spPr/>
        <p:txBody>
          <a:bodyPr/>
          <a:lstStyle/>
          <a:p>
            <a:fld id="{EABAF7F3-CE5A-4780-ABC8-F63903769156}" type="slidenum">
              <a:rPr lang="en-US" smtClean="0"/>
              <a:t>19</a:t>
            </a:fld>
            <a:endParaRPr lang="en-US"/>
          </a:p>
        </p:txBody>
      </p:sp>
      <p:sp>
        <p:nvSpPr>
          <p:cNvPr id="7" name="TextBox 6">
            <a:extLst>
              <a:ext uri="{FF2B5EF4-FFF2-40B4-BE49-F238E27FC236}">
                <a16:creationId xmlns:a16="http://schemas.microsoft.com/office/drawing/2014/main" id="{B18E170B-6544-4165-AF84-C883AD80661F}"/>
              </a:ext>
            </a:extLst>
          </p:cNvPr>
          <p:cNvSpPr txBox="1"/>
          <p:nvPr/>
        </p:nvSpPr>
        <p:spPr>
          <a:xfrm>
            <a:off x="9245599" y="5771204"/>
            <a:ext cx="2632174" cy="1015663"/>
          </a:xfrm>
          <a:prstGeom prst="rect">
            <a:avLst/>
          </a:prstGeom>
          <a:noFill/>
          <a:ln w="28575">
            <a:solidFill>
              <a:srgbClr val="0070C0"/>
            </a:solidFill>
          </a:ln>
        </p:spPr>
        <p:txBody>
          <a:bodyPr wrap="square" rtlCol="0">
            <a:spAutoFit/>
          </a:bodyPr>
          <a:lstStyle/>
          <a:p>
            <a:r>
              <a:rPr lang="en-US" sz="2000" b="1" i="1" dirty="0">
                <a:solidFill>
                  <a:srgbClr val="0070C0"/>
                </a:solidFill>
              </a:rPr>
              <a:t>Entry Barriers can be “natural” or “strategically created”</a:t>
            </a:r>
            <a:endParaRPr lang="en-US" sz="2000" dirty="0">
              <a:solidFill>
                <a:srgbClr val="0070C0"/>
              </a:solidFill>
            </a:endParaRPr>
          </a:p>
        </p:txBody>
      </p:sp>
      <p:cxnSp>
        <p:nvCxnSpPr>
          <p:cNvPr id="10" name="Straight Arrow Connector 9">
            <a:extLst>
              <a:ext uri="{FF2B5EF4-FFF2-40B4-BE49-F238E27FC236}">
                <a16:creationId xmlns:a16="http://schemas.microsoft.com/office/drawing/2014/main" id="{6560CD3B-7A2D-4A61-B78F-378E5BA117C3}"/>
              </a:ext>
            </a:extLst>
          </p:cNvPr>
          <p:cNvCxnSpPr>
            <a:cxnSpLocks/>
          </p:cNvCxnSpPr>
          <p:nvPr/>
        </p:nvCxnSpPr>
        <p:spPr>
          <a:xfrm flipH="1" flipV="1">
            <a:off x="8477250" y="5885149"/>
            <a:ext cx="714378" cy="595313"/>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9173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AB448-FD43-4540-83EE-C661A7CD1601}"/>
              </a:ext>
            </a:extLst>
          </p:cNvPr>
          <p:cNvSpPr>
            <a:spLocks noGrp="1"/>
          </p:cNvSpPr>
          <p:nvPr>
            <p:ph type="title"/>
          </p:nvPr>
        </p:nvSpPr>
        <p:spPr/>
        <p:txBody>
          <a:bodyPr/>
          <a:lstStyle/>
          <a:p>
            <a:r>
              <a:rPr lang="en-US" dirty="0"/>
              <a:t>Introduction </a:t>
            </a:r>
          </a:p>
        </p:txBody>
      </p:sp>
      <p:sp>
        <p:nvSpPr>
          <p:cNvPr id="3" name="Content Placeholder 2">
            <a:extLst>
              <a:ext uri="{FF2B5EF4-FFF2-40B4-BE49-F238E27FC236}">
                <a16:creationId xmlns:a16="http://schemas.microsoft.com/office/drawing/2014/main" id="{D5C34756-12C8-4E9C-83B9-CED5E01CFF7E}"/>
              </a:ext>
            </a:extLst>
          </p:cNvPr>
          <p:cNvSpPr>
            <a:spLocks noGrp="1"/>
          </p:cNvSpPr>
          <p:nvPr>
            <p:ph idx="1"/>
          </p:nvPr>
        </p:nvSpPr>
        <p:spPr>
          <a:xfrm>
            <a:off x="838200" y="1825625"/>
            <a:ext cx="8121650" cy="4351338"/>
          </a:xfrm>
        </p:spPr>
        <p:txBody>
          <a:bodyPr/>
          <a:lstStyle/>
          <a:p>
            <a:r>
              <a:rPr lang="en-US" dirty="0"/>
              <a:t>Casebook: Andrew Gavil et al, Antitrust Law in Perspective (3</a:t>
            </a:r>
            <a:r>
              <a:rPr lang="en-US" baseline="30000" dirty="0"/>
              <a:t>rd</a:t>
            </a:r>
            <a:r>
              <a:rPr lang="en-US" dirty="0"/>
              <a:t> Ed.)</a:t>
            </a:r>
          </a:p>
          <a:p>
            <a:pPr lvl="1"/>
            <a:r>
              <a:rPr lang="en-US" dirty="0"/>
              <a:t>All page numbers keyed to this edition of </a:t>
            </a:r>
            <a:r>
              <a:rPr lang="en-US"/>
              <a:t>the Gavil casebook</a:t>
            </a:r>
            <a:endParaRPr lang="en-US" dirty="0"/>
          </a:p>
        </p:txBody>
      </p:sp>
    </p:spTree>
    <p:extLst>
      <p:ext uri="{BB962C8B-B14F-4D97-AF65-F5344CB8AC3E}">
        <p14:creationId xmlns:p14="http://schemas.microsoft.com/office/powerpoint/2010/main" val="284199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838199" y="365125"/>
            <a:ext cx="11039573" cy="1325563"/>
          </a:xfrm>
        </p:spPr>
        <p:txBody>
          <a:bodyPr>
            <a:normAutofit/>
          </a:bodyPr>
          <a:lstStyle/>
          <a:p>
            <a:r>
              <a:rPr lang="en-US" sz="3200" dirty="0"/>
              <a:t>How Can a Firm Acquire or Maintain Market Power </a:t>
            </a:r>
            <a:br>
              <a:rPr lang="en-US" sz="3200" dirty="0"/>
            </a:br>
            <a:r>
              <a:rPr lang="en-US" sz="3200" dirty="0"/>
              <a:t>With Its Conduct?</a:t>
            </a:r>
          </a:p>
        </p:txBody>
      </p:sp>
      <p:sp>
        <p:nvSpPr>
          <p:cNvPr id="7171" name="Rectangle 4"/>
          <p:cNvSpPr>
            <a:spLocks noGrp="1" noChangeArrowheads="1"/>
          </p:cNvSpPr>
          <p:nvPr>
            <p:ph type="body" sz="half" idx="1"/>
          </p:nvPr>
        </p:nvSpPr>
        <p:spPr>
          <a:xfrm>
            <a:off x="1163598" y="1825625"/>
            <a:ext cx="3810000" cy="3871912"/>
          </a:xfrm>
        </p:spPr>
        <p:txBody>
          <a:bodyPr/>
          <a:lstStyle/>
          <a:p>
            <a:r>
              <a:rPr lang="en-US" i="1" dirty="0">
                <a:solidFill>
                  <a:srgbClr val="C00000"/>
                </a:solidFill>
                <a:latin typeface="Times New Roman" pitchFamily="18" charset="0"/>
              </a:rPr>
              <a:t>Winning on the merits</a:t>
            </a:r>
          </a:p>
          <a:p>
            <a:pPr lvl="1"/>
            <a:r>
              <a:rPr lang="en-US" dirty="0">
                <a:latin typeface="Times New Roman" pitchFamily="18" charset="0"/>
              </a:rPr>
              <a:t>Unique or </a:t>
            </a:r>
            <a:br>
              <a:rPr lang="en-US" dirty="0">
                <a:latin typeface="Times New Roman" pitchFamily="18" charset="0"/>
              </a:rPr>
            </a:br>
            <a:r>
              <a:rPr lang="en-US" dirty="0">
                <a:latin typeface="Times New Roman" pitchFamily="18" charset="0"/>
              </a:rPr>
              <a:t>Better products</a:t>
            </a:r>
          </a:p>
          <a:p>
            <a:pPr lvl="1"/>
            <a:r>
              <a:rPr lang="en-US" dirty="0">
                <a:latin typeface="Times New Roman" pitchFamily="18" charset="0"/>
              </a:rPr>
              <a:t>Better service</a:t>
            </a:r>
          </a:p>
          <a:p>
            <a:pPr lvl="1"/>
            <a:r>
              <a:rPr lang="en-US" dirty="0">
                <a:latin typeface="Times New Roman" pitchFamily="18" charset="0"/>
              </a:rPr>
              <a:t>Lower costs and prices</a:t>
            </a:r>
          </a:p>
          <a:p>
            <a:pPr lvl="1"/>
            <a:r>
              <a:rPr lang="en-US" dirty="0">
                <a:latin typeface="Times New Roman" pitchFamily="18" charset="0"/>
              </a:rPr>
              <a:t>Higher quality</a:t>
            </a:r>
          </a:p>
          <a:p>
            <a:pPr lvl="1"/>
            <a:r>
              <a:rPr lang="en-US" dirty="0">
                <a:latin typeface="Times New Roman" pitchFamily="18" charset="0"/>
              </a:rPr>
              <a:t>Faster Innovation</a:t>
            </a:r>
          </a:p>
        </p:txBody>
      </p:sp>
      <p:sp>
        <p:nvSpPr>
          <p:cNvPr id="7172" name="Rectangle 5"/>
          <p:cNvSpPr>
            <a:spLocks noGrp="1" noChangeArrowheads="1"/>
          </p:cNvSpPr>
          <p:nvPr>
            <p:ph type="body" sz="half" idx="2"/>
          </p:nvPr>
        </p:nvSpPr>
        <p:spPr>
          <a:xfrm>
            <a:off x="5844619" y="1825625"/>
            <a:ext cx="5891752" cy="3316826"/>
          </a:xfrm>
        </p:spPr>
        <p:txBody>
          <a:bodyPr/>
          <a:lstStyle/>
          <a:p>
            <a:r>
              <a:rPr lang="en-US" i="1" dirty="0">
                <a:solidFill>
                  <a:srgbClr val="C00000"/>
                </a:solidFill>
                <a:latin typeface="Times New Roman" pitchFamily="18" charset="0"/>
              </a:rPr>
              <a:t>Winning by anticompetitive conduct</a:t>
            </a:r>
          </a:p>
          <a:p>
            <a:pPr lvl="1"/>
            <a:r>
              <a:rPr lang="en-US" b="1" i="1" dirty="0">
                <a:latin typeface="Times New Roman" pitchFamily="18" charset="0"/>
              </a:rPr>
              <a:t>Collude with rivals </a:t>
            </a:r>
          </a:p>
          <a:p>
            <a:pPr lvl="2"/>
            <a:r>
              <a:rPr lang="en-US" dirty="0">
                <a:latin typeface="Times New Roman" pitchFamily="18" charset="0"/>
              </a:rPr>
              <a:t>Price-fixing</a:t>
            </a:r>
          </a:p>
          <a:p>
            <a:pPr lvl="2"/>
            <a:r>
              <a:rPr lang="en-US" dirty="0">
                <a:latin typeface="Times New Roman" pitchFamily="18" charset="0"/>
              </a:rPr>
              <a:t>Divide up customers </a:t>
            </a:r>
          </a:p>
          <a:p>
            <a:pPr lvl="2"/>
            <a:r>
              <a:rPr lang="en-US" dirty="0">
                <a:latin typeface="Times New Roman" pitchFamily="18" charset="0"/>
              </a:rPr>
              <a:t>Mergers</a:t>
            </a:r>
          </a:p>
          <a:p>
            <a:pPr lvl="1"/>
            <a:r>
              <a:rPr lang="en-US" b="1" i="1" dirty="0">
                <a:latin typeface="Times New Roman" pitchFamily="18" charset="0"/>
              </a:rPr>
              <a:t>Exclude rivals</a:t>
            </a:r>
          </a:p>
          <a:p>
            <a:pPr lvl="2"/>
            <a:r>
              <a:rPr lang="en-US" dirty="0">
                <a:latin typeface="Times New Roman" pitchFamily="18" charset="0"/>
              </a:rPr>
              <a:t>Exclusives</a:t>
            </a:r>
          </a:p>
          <a:p>
            <a:pPr lvl="2"/>
            <a:r>
              <a:rPr lang="en-US" dirty="0">
                <a:latin typeface="Times New Roman" pitchFamily="18" charset="0"/>
              </a:rPr>
              <a:t>Tying </a:t>
            </a:r>
          </a:p>
          <a:p>
            <a:pPr lvl="2"/>
            <a:r>
              <a:rPr lang="en-US" dirty="0">
                <a:latin typeface="Times New Roman" pitchFamily="18" charset="0"/>
              </a:rPr>
              <a:t>Predatory pricing </a:t>
            </a:r>
          </a:p>
        </p:txBody>
      </p:sp>
      <p:sp>
        <p:nvSpPr>
          <p:cNvPr id="7173" name="Slide Number Placeholder 4"/>
          <p:cNvSpPr>
            <a:spLocks noGrp="1"/>
          </p:cNvSpPr>
          <p:nvPr>
            <p:ph type="sldNum" sz="quarter" idx="12"/>
          </p:nvPr>
        </p:nvSpPr>
        <p:spPr>
          <a:xfrm>
            <a:off x="7516114" y="6252865"/>
            <a:ext cx="2389887" cy="457200"/>
          </a:xfrm>
          <a:noFill/>
        </p:spPr>
        <p:txBody>
          <a:bodyPr/>
          <a:lstStyle/>
          <a:p>
            <a:fld id="{0B7460D9-DEC1-4B6A-974C-7E0B23A1D941}" type="slidenum">
              <a:rPr lang="en-US" smtClean="0">
                <a:cs typeface="Times New Roman" pitchFamily="18" charset="0"/>
              </a:rPr>
              <a:pPr/>
              <a:t>20</a:t>
            </a:fld>
            <a:endParaRPr lang="en-US" dirty="0">
              <a:cs typeface="Times New Roman" pitchFamily="18" charset="0"/>
            </a:endParaRPr>
          </a:p>
        </p:txBody>
      </p:sp>
      <p:sp>
        <p:nvSpPr>
          <p:cNvPr id="6" name="TextBox 5"/>
          <p:cNvSpPr txBox="1"/>
          <p:nvPr/>
        </p:nvSpPr>
        <p:spPr>
          <a:xfrm>
            <a:off x="1395512" y="5360296"/>
            <a:ext cx="8898214" cy="1200329"/>
          </a:xfrm>
          <a:prstGeom prst="rect">
            <a:avLst/>
          </a:prstGeom>
          <a:noFill/>
          <a:ln w="38100">
            <a:solidFill>
              <a:srgbClr val="0070C0"/>
            </a:solidFill>
          </a:ln>
        </p:spPr>
        <p:txBody>
          <a:bodyPr wrap="square" rtlCol="0">
            <a:spAutoFit/>
          </a:bodyPr>
          <a:lstStyle/>
          <a:p>
            <a:r>
              <a:rPr lang="en-US" sz="2400" b="1" i="1" dirty="0">
                <a:solidFill>
                  <a:srgbClr val="C00000"/>
                </a:solidFill>
              </a:rPr>
              <a:t>BUT, CAVEAT </a:t>
            </a:r>
            <a:r>
              <a:rPr lang="en-US" sz="2400" b="1" i="1" dirty="0">
                <a:solidFill>
                  <a:srgbClr val="0070C0"/>
                </a:solidFill>
              </a:rPr>
              <a:t>– Even when a firm “wins on the merits” and generates benefits, it may still cause consumer harm </a:t>
            </a:r>
            <a:r>
              <a:rPr lang="en-US" sz="2400" b="1" i="1" dirty="0">
                <a:solidFill>
                  <a:srgbClr val="C00000"/>
                </a:solidFill>
              </a:rPr>
              <a:t>overall </a:t>
            </a:r>
            <a:r>
              <a:rPr lang="en-US" sz="2400" b="1" i="1" dirty="0">
                <a:solidFill>
                  <a:srgbClr val="0070C0"/>
                </a:solidFill>
              </a:rPr>
              <a:t>in the form of high prices or reduced innovation.   </a:t>
            </a:r>
          </a:p>
        </p:txBody>
      </p:sp>
    </p:spTree>
    <p:extLst>
      <p:ext uri="{BB962C8B-B14F-4D97-AF65-F5344CB8AC3E}">
        <p14:creationId xmlns:p14="http://schemas.microsoft.com/office/powerpoint/2010/main" val="3790723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338" y="0"/>
            <a:ext cx="10515600" cy="1325563"/>
          </a:xfrm>
        </p:spPr>
        <p:txBody>
          <a:bodyPr>
            <a:normAutofit/>
          </a:bodyPr>
          <a:lstStyle/>
          <a:p>
            <a:r>
              <a:rPr lang="en-US" sz="3200" dirty="0"/>
              <a:t>“Competitive Effects” Analysis of Alleged Anticompetitive </a:t>
            </a:r>
            <a:br>
              <a:rPr lang="en-US" sz="3200" dirty="0"/>
            </a:br>
            <a:r>
              <a:rPr lang="en-US" sz="3200" dirty="0"/>
              <a:t>Conduct and Effects</a:t>
            </a:r>
          </a:p>
        </p:txBody>
      </p:sp>
      <p:sp>
        <p:nvSpPr>
          <p:cNvPr id="3" name="Content Placeholder 2"/>
          <p:cNvSpPr>
            <a:spLocks noGrp="1"/>
          </p:cNvSpPr>
          <p:nvPr>
            <p:ph idx="1"/>
          </p:nvPr>
        </p:nvSpPr>
        <p:spPr>
          <a:xfrm>
            <a:off x="494907" y="1325563"/>
            <a:ext cx="9512431" cy="5640845"/>
          </a:xfrm>
        </p:spPr>
        <p:txBody>
          <a:bodyPr>
            <a:normAutofit fontScale="92500" lnSpcReduction="20000"/>
          </a:bodyPr>
          <a:lstStyle/>
          <a:p>
            <a:pPr lvl="1"/>
            <a:r>
              <a:rPr lang="en-US" sz="2600" b="1" i="1" dirty="0">
                <a:solidFill>
                  <a:srgbClr val="C00000"/>
                </a:solidFill>
              </a:rPr>
              <a:t>Is conduct anticompetitive or </a:t>
            </a:r>
            <a:br>
              <a:rPr lang="en-US" sz="2600" b="1" i="1" dirty="0">
                <a:solidFill>
                  <a:srgbClr val="C00000"/>
                </a:solidFill>
              </a:rPr>
            </a:br>
            <a:r>
              <a:rPr lang="en-US" sz="2600" b="1" i="1" dirty="0">
                <a:solidFill>
                  <a:srgbClr val="C00000"/>
                </a:solidFill>
              </a:rPr>
              <a:t>procompetitive overall (“on balance”)?</a:t>
            </a:r>
            <a:br>
              <a:rPr lang="en-US" sz="2600" b="1" i="1" dirty="0">
                <a:solidFill>
                  <a:srgbClr val="C00000"/>
                </a:solidFill>
              </a:rPr>
            </a:br>
            <a:endParaRPr lang="en-US" sz="1900" b="1" i="1" dirty="0">
              <a:solidFill>
                <a:srgbClr val="C00000"/>
              </a:solidFill>
            </a:endParaRPr>
          </a:p>
          <a:p>
            <a:pPr lvl="1"/>
            <a:r>
              <a:rPr lang="en-US" sz="1900" dirty="0"/>
              <a:t>Which is larger? </a:t>
            </a:r>
          </a:p>
          <a:p>
            <a:pPr lvl="2"/>
            <a:r>
              <a:rPr lang="en-US" sz="1700" dirty="0">
                <a:solidFill>
                  <a:srgbClr val="C00000"/>
                </a:solidFill>
              </a:rPr>
              <a:t>Competitive Harms</a:t>
            </a:r>
            <a:r>
              <a:rPr lang="en-US" sz="1700" dirty="0"/>
              <a:t>?</a:t>
            </a:r>
          </a:p>
          <a:p>
            <a:pPr lvl="2"/>
            <a:r>
              <a:rPr lang="en-US" sz="1700" dirty="0">
                <a:solidFill>
                  <a:srgbClr val="C00000"/>
                </a:solidFill>
              </a:rPr>
              <a:t>Competitive Benefits (Efficiencies)</a:t>
            </a:r>
            <a:r>
              <a:rPr lang="en-US" sz="1700" dirty="0"/>
              <a:t>?</a:t>
            </a:r>
            <a:br>
              <a:rPr lang="en-US" sz="1700" dirty="0"/>
            </a:br>
            <a:endParaRPr lang="en-US" sz="1700" dirty="0"/>
          </a:p>
          <a:p>
            <a:pPr lvl="1"/>
            <a:r>
              <a:rPr lang="en-US" sz="1900" dirty="0">
                <a:solidFill>
                  <a:srgbClr val="C00000"/>
                </a:solidFill>
              </a:rPr>
              <a:t>Two Basic Economic Mechanisms </a:t>
            </a:r>
            <a:r>
              <a:rPr lang="en-US" sz="1900" dirty="0"/>
              <a:t>to Reduce Competition</a:t>
            </a:r>
          </a:p>
          <a:p>
            <a:pPr lvl="2"/>
            <a:r>
              <a:rPr lang="en-US" sz="1700" dirty="0">
                <a:solidFill>
                  <a:srgbClr val="C00000"/>
                </a:solidFill>
              </a:rPr>
              <a:t>Collusion &amp; Exclusion</a:t>
            </a:r>
          </a:p>
          <a:p>
            <a:pPr lvl="2"/>
            <a:r>
              <a:rPr lang="en-US" sz="1700" dirty="0"/>
              <a:t>Both allow firms to achieve, enhance or maintain market power</a:t>
            </a:r>
            <a:br>
              <a:rPr lang="en-US" sz="1700" dirty="0"/>
            </a:br>
            <a:endParaRPr lang="en-US" sz="1700" dirty="0"/>
          </a:p>
          <a:p>
            <a:pPr lvl="1"/>
            <a:r>
              <a:rPr lang="en-US" sz="1900" dirty="0">
                <a:solidFill>
                  <a:srgbClr val="C00000"/>
                </a:solidFill>
              </a:rPr>
              <a:t>Three Basic Categories </a:t>
            </a:r>
            <a:r>
              <a:rPr lang="en-US" sz="1900" dirty="0"/>
              <a:t>of Anticompetitive Conduct</a:t>
            </a:r>
          </a:p>
          <a:p>
            <a:pPr lvl="2"/>
            <a:r>
              <a:rPr lang="en-US" sz="1700" dirty="0"/>
              <a:t>Conspire with rivals (“Collusion”)</a:t>
            </a:r>
          </a:p>
          <a:p>
            <a:pPr lvl="2"/>
            <a:r>
              <a:rPr lang="en-US" sz="1700" dirty="0"/>
              <a:t>Exclude rivals (“Exclusion”)</a:t>
            </a:r>
          </a:p>
          <a:p>
            <a:pPr lvl="2"/>
            <a:r>
              <a:rPr lang="en-US" sz="1700" dirty="0"/>
              <a:t>Merge or combine with rivals (“Collusion” and/or “Exclusion”)</a:t>
            </a:r>
            <a:br>
              <a:rPr lang="en-US" sz="1700" dirty="0"/>
            </a:br>
            <a:endParaRPr lang="en-US" sz="1700" dirty="0"/>
          </a:p>
          <a:p>
            <a:pPr lvl="1"/>
            <a:r>
              <a:rPr lang="en-US" sz="1900" dirty="0"/>
              <a:t>Types of </a:t>
            </a:r>
            <a:r>
              <a:rPr lang="en-US" sz="1900" i="1" dirty="0">
                <a:solidFill>
                  <a:srgbClr val="C00000"/>
                </a:solidFill>
              </a:rPr>
              <a:t>Anticompetitive /Procompetitive Effects</a:t>
            </a:r>
          </a:p>
          <a:p>
            <a:pPr lvl="2"/>
            <a:r>
              <a:rPr lang="en-US" sz="1700" dirty="0"/>
              <a:t>Impact on price and output (i.e., these go together)</a:t>
            </a:r>
          </a:p>
          <a:p>
            <a:pPr lvl="2"/>
            <a:r>
              <a:rPr lang="en-US" sz="1700" dirty="0"/>
              <a:t>Impact on product quality </a:t>
            </a:r>
          </a:p>
          <a:p>
            <a:pPr lvl="2"/>
            <a:r>
              <a:rPr lang="en-US" sz="1700" dirty="0"/>
              <a:t>Impact on innovation </a:t>
            </a:r>
          </a:p>
          <a:p>
            <a:pPr lvl="2"/>
            <a:r>
              <a:rPr lang="en-US" sz="1700" dirty="0"/>
              <a:t>Impact on variety </a:t>
            </a:r>
            <a:r>
              <a:rPr lang="en-US" sz="1700" i="1" dirty="0"/>
              <a:t>(lower priority)</a:t>
            </a:r>
          </a:p>
          <a:p>
            <a:pPr lvl="2"/>
            <a:r>
              <a:rPr lang="en-US" sz="1700" dirty="0"/>
              <a:t>Impact on costs </a:t>
            </a:r>
            <a:r>
              <a:rPr lang="en-US" sz="1700" i="1" dirty="0"/>
              <a:t>(which can lead to price effects)</a:t>
            </a:r>
          </a:p>
          <a:p>
            <a:pPr lvl="2"/>
            <a:r>
              <a:rPr lang="en-US" sz="1700" i="1" dirty="0"/>
              <a:t>Economic inequality is not considered a primary harm</a:t>
            </a:r>
          </a:p>
          <a:p>
            <a:pPr marL="914400" lvl="2" indent="0">
              <a:buNone/>
            </a:pPr>
            <a:endParaRPr lang="en-US" sz="1600" dirty="0"/>
          </a:p>
        </p:txBody>
      </p:sp>
      <p:sp>
        <p:nvSpPr>
          <p:cNvPr id="4" name="Slide Number Placeholder 3"/>
          <p:cNvSpPr>
            <a:spLocks noGrp="1"/>
          </p:cNvSpPr>
          <p:nvPr>
            <p:ph type="sldNum" sz="quarter" idx="12"/>
          </p:nvPr>
        </p:nvSpPr>
        <p:spPr/>
        <p:txBody>
          <a:bodyPr/>
          <a:lstStyle/>
          <a:p>
            <a:pPr>
              <a:defRPr/>
            </a:pPr>
            <a:fld id="{20D59718-1612-4868-9ED0-749112758267}" type="slidenum">
              <a:rPr lang="en-US" altLang="en-US" smtClean="0"/>
              <a:pPr>
                <a:defRPr/>
              </a:pPr>
              <a:t>21</a:t>
            </a:fld>
            <a:endParaRPr lang="en-US" altLang="en-US" dirty="0"/>
          </a:p>
        </p:txBody>
      </p:sp>
      <p:sp>
        <p:nvSpPr>
          <p:cNvPr id="9" name="TextBox 8">
            <a:extLst>
              <a:ext uri="{FF2B5EF4-FFF2-40B4-BE49-F238E27FC236}">
                <a16:creationId xmlns:a16="http://schemas.microsoft.com/office/drawing/2014/main" id="{325FB902-D48D-4411-9B1E-CA21469F8E39}"/>
              </a:ext>
            </a:extLst>
          </p:cNvPr>
          <p:cNvSpPr txBox="1"/>
          <p:nvPr/>
        </p:nvSpPr>
        <p:spPr>
          <a:xfrm>
            <a:off x="7599967" y="1369111"/>
            <a:ext cx="3194500" cy="1015663"/>
          </a:xfrm>
          <a:prstGeom prst="rect">
            <a:avLst/>
          </a:prstGeom>
          <a:noFill/>
          <a:ln w="38100">
            <a:solidFill>
              <a:srgbClr val="0070C0"/>
            </a:solidFill>
          </a:ln>
        </p:spPr>
        <p:txBody>
          <a:bodyPr wrap="square" rtlCol="0">
            <a:spAutoFit/>
          </a:bodyPr>
          <a:lstStyle/>
          <a:p>
            <a:pPr algn="ctr"/>
            <a:r>
              <a:rPr lang="en-US" sz="2000" b="1" u="sng" dirty="0">
                <a:solidFill>
                  <a:srgbClr val="0070C0"/>
                </a:solidFill>
              </a:rPr>
              <a:t>The Big Question</a:t>
            </a:r>
            <a:r>
              <a:rPr lang="en-US" sz="2000" b="1" dirty="0">
                <a:solidFill>
                  <a:srgbClr val="0070C0"/>
                </a:solidFill>
              </a:rPr>
              <a:t>: </a:t>
            </a:r>
            <a:br>
              <a:rPr lang="en-US" sz="2000" b="1" dirty="0">
                <a:solidFill>
                  <a:srgbClr val="0070C0"/>
                </a:solidFill>
              </a:rPr>
            </a:br>
            <a:r>
              <a:rPr lang="en-US" sz="2000" b="1" dirty="0">
                <a:solidFill>
                  <a:srgbClr val="0070C0"/>
                </a:solidFill>
              </a:rPr>
              <a:t>Is the Conduct “Anticompetitive” o</a:t>
            </a:r>
            <a:r>
              <a:rPr lang="en-US" sz="2000" b="1" i="1" dirty="0">
                <a:solidFill>
                  <a:srgbClr val="0070C0"/>
                </a:solidFill>
              </a:rPr>
              <a:t>verall</a:t>
            </a:r>
            <a:r>
              <a:rPr lang="en-US" sz="2000" b="1" dirty="0">
                <a:solidFill>
                  <a:srgbClr val="0070C0"/>
                </a:solidFill>
              </a:rPr>
              <a:t>?</a:t>
            </a:r>
          </a:p>
        </p:txBody>
      </p:sp>
      <p:cxnSp>
        <p:nvCxnSpPr>
          <p:cNvPr id="10" name="Straight Arrow Connector 9">
            <a:extLst>
              <a:ext uri="{FF2B5EF4-FFF2-40B4-BE49-F238E27FC236}">
                <a16:creationId xmlns:a16="http://schemas.microsoft.com/office/drawing/2014/main" id="{DFD72CB0-B1E1-4E5A-89EA-C13DE918E665}"/>
              </a:ext>
            </a:extLst>
          </p:cNvPr>
          <p:cNvCxnSpPr>
            <a:cxnSpLocks/>
          </p:cNvCxnSpPr>
          <p:nvPr/>
        </p:nvCxnSpPr>
        <p:spPr>
          <a:xfrm flipH="1">
            <a:off x="5251122" y="1980929"/>
            <a:ext cx="2101793" cy="34550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8AF5D0C-265E-4B39-ACC9-D4EC3F5023D8}"/>
              </a:ext>
            </a:extLst>
          </p:cNvPr>
          <p:cNvSpPr txBox="1"/>
          <p:nvPr/>
        </p:nvSpPr>
        <p:spPr>
          <a:xfrm>
            <a:off x="7922644" y="4886106"/>
            <a:ext cx="3194500" cy="646331"/>
          </a:xfrm>
          <a:prstGeom prst="rect">
            <a:avLst/>
          </a:prstGeom>
          <a:noFill/>
          <a:ln w="38100">
            <a:solidFill>
              <a:srgbClr val="0070C0"/>
            </a:solidFill>
          </a:ln>
        </p:spPr>
        <p:txBody>
          <a:bodyPr wrap="square" rtlCol="0">
            <a:spAutoFit/>
          </a:bodyPr>
          <a:lstStyle/>
          <a:p>
            <a:pPr algn="ctr"/>
            <a:r>
              <a:rPr lang="en-US" b="1" i="1" dirty="0">
                <a:solidFill>
                  <a:srgbClr val="0070C0"/>
                </a:solidFill>
              </a:rPr>
              <a:t>Comparing Competitive Harms vs Competitive Benefits</a:t>
            </a:r>
          </a:p>
        </p:txBody>
      </p:sp>
      <p:cxnSp>
        <p:nvCxnSpPr>
          <p:cNvPr id="12" name="Straight Arrow Connector 11">
            <a:extLst>
              <a:ext uri="{FF2B5EF4-FFF2-40B4-BE49-F238E27FC236}">
                <a16:creationId xmlns:a16="http://schemas.microsoft.com/office/drawing/2014/main" id="{2C22C8C3-9713-4E29-9570-14906BA91FDE}"/>
              </a:ext>
            </a:extLst>
          </p:cNvPr>
          <p:cNvCxnSpPr>
            <a:cxnSpLocks/>
          </p:cNvCxnSpPr>
          <p:nvPr/>
        </p:nvCxnSpPr>
        <p:spPr>
          <a:xfrm flipH="1">
            <a:off x="5901179" y="5312376"/>
            <a:ext cx="1886548" cy="17810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D833441-9B9A-4C09-84EE-95E2065C8ABB}"/>
              </a:ext>
            </a:extLst>
          </p:cNvPr>
          <p:cNvSpPr txBox="1"/>
          <p:nvPr/>
        </p:nvSpPr>
        <p:spPr>
          <a:xfrm>
            <a:off x="7644351" y="5994402"/>
            <a:ext cx="2823623" cy="707886"/>
          </a:xfrm>
          <a:prstGeom prst="rect">
            <a:avLst/>
          </a:prstGeom>
          <a:noFill/>
          <a:ln w="28575">
            <a:solidFill>
              <a:srgbClr val="0070C0"/>
            </a:solidFill>
          </a:ln>
        </p:spPr>
        <p:txBody>
          <a:bodyPr wrap="square" rtlCol="0">
            <a:spAutoFit/>
          </a:bodyPr>
          <a:lstStyle/>
          <a:p>
            <a:r>
              <a:rPr lang="en-US" sz="2000" b="1" i="1" dirty="0">
                <a:solidFill>
                  <a:srgbClr val="C00000"/>
                </a:solidFill>
              </a:rPr>
              <a:t>But </a:t>
            </a:r>
            <a:r>
              <a:rPr lang="en-US" sz="2000" b="1" i="1" dirty="0">
                <a:solidFill>
                  <a:srgbClr val="0070C0"/>
                </a:solidFill>
              </a:rPr>
              <a:t>-- See next slide for a major legal caveat</a:t>
            </a:r>
            <a:endParaRPr lang="en-US" sz="2000" dirty="0">
              <a:solidFill>
                <a:srgbClr val="0070C0"/>
              </a:solidFill>
            </a:endParaRPr>
          </a:p>
        </p:txBody>
      </p:sp>
      <p:cxnSp>
        <p:nvCxnSpPr>
          <p:cNvPr id="14" name="Straight Arrow Connector 13">
            <a:extLst>
              <a:ext uri="{FF2B5EF4-FFF2-40B4-BE49-F238E27FC236}">
                <a16:creationId xmlns:a16="http://schemas.microsoft.com/office/drawing/2014/main" id="{40C62FC4-C10B-4B76-BEF4-3F27C5953DA9}"/>
              </a:ext>
            </a:extLst>
          </p:cNvPr>
          <p:cNvCxnSpPr>
            <a:cxnSpLocks/>
          </p:cNvCxnSpPr>
          <p:nvPr/>
        </p:nvCxnSpPr>
        <p:spPr>
          <a:xfrm flipH="1" flipV="1">
            <a:off x="5778036" y="5724422"/>
            <a:ext cx="1649690" cy="597162"/>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85112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0AE63-CCEC-4C15-9DAC-8BCCDBC1FA95}"/>
              </a:ext>
            </a:extLst>
          </p:cNvPr>
          <p:cNvSpPr>
            <a:spLocks noGrp="1"/>
          </p:cNvSpPr>
          <p:nvPr>
            <p:ph type="title"/>
          </p:nvPr>
        </p:nvSpPr>
        <p:spPr>
          <a:xfrm>
            <a:off x="534578" y="-107599"/>
            <a:ext cx="10515600" cy="1325563"/>
          </a:xfrm>
        </p:spPr>
        <p:txBody>
          <a:bodyPr>
            <a:normAutofit/>
          </a:bodyPr>
          <a:lstStyle/>
          <a:p>
            <a:r>
              <a:rPr lang="en-US" sz="3200" dirty="0"/>
              <a:t>Important </a:t>
            </a:r>
            <a:r>
              <a:rPr lang="en-US" sz="3200" i="1" dirty="0"/>
              <a:t>Antitrust </a:t>
            </a:r>
            <a:r>
              <a:rPr lang="en-US" sz="3200" i="1" dirty="0">
                <a:solidFill>
                  <a:srgbClr val="C00000"/>
                </a:solidFill>
              </a:rPr>
              <a:t>Law</a:t>
            </a:r>
            <a:r>
              <a:rPr lang="en-US" i="1" dirty="0">
                <a:solidFill>
                  <a:srgbClr val="C00000"/>
                </a:solidFill>
              </a:rPr>
              <a:t> </a:t>
            </a:r>
            <a:r>
              <a:rPr lang="en-US" sz="3200" dirty="0"/>
              <a:t>Caveat </a:t>
            </a:r>
            <a:br>
              <a:rPr lang="en-US" i="1" dirty="0">
                <a:solidFill>
                  <a:srgbClr val="C00000"/>
                </a:solidFill>
              </a:rPr>
            </a:br>
            <a:r>
              <a:rPr lang="en-US" i="1" dirty="0"/>
              <a:t>Re </a:t>
            </a:r>
            <a:r>
              <a:rPr lang="en-US" sz="3200" dirty="0"/>
              <a:t>“Legitimately Achieved” Market Power</a:t>
            </a:r>
          </a:p>
        </p:txBody>
      </p:sp>
      <p:sp>
        <p:nvSpPr>
          <p:cNvPr id="3" name="Content Placeholder 2">
            <a:extLst>
              <a:ext uri="{FF2B5EF4-FFF2-40B4-BE49-F238E27FC236}">
                <a16:creationId xmlns:a16="http://schemas.microsoft.com/office/drawing/2014/main" id="{6D41AB4C-5DAB-41C2-88AD-C567968421D9}"/>
              </a:ext>
            </a:extLst>
          </p:cNvPr>
          <p:cNvSpPr>
            <a:spLocks noGrp="1"/>
          </p:cNvSpPr>
          <p:nvPr>
            <p:ph idx="1"/>
          </p:nvPr>
        </p:nvSpPr>
        <p:spPr>
          <a:xfrm>
            <a:off x="568202" y="1539366"/>
            <a:ext cx="9263955" cy="4816983"/>
          </a:xfrm>
        </p:spPr>
        <p:txBody>
          <a:bodyPr>
            <a:normAutofit fontScale="92500" lnSpcReduction="10000"/>
          </a:bodyPr>
          <a:lstStyle/>
          <a:p>
            <a:pPr marL="182880" indent="-182880">
              <a:lnSpc>
                <a:spcPct val="100000"/>
              </a:lnSpc>
              <a:spcBef>
                <a:spcPts val="0"/>
              </a:spcBef>
              <a:spcAft>
                <a:spcPts val="1200"/>
              </a:spcAft>
            </a:pPr>
            <a:r>
              <a:rPr lang="en-US" sz="2000" dirty="0"/>
              <a:t>Antitrust law condemns anticompetitive “achievement, enhancement and maintenance” </a:t>
            </a:r>
            <a:br>
              <a:rPr lang="en-US" sz="2000" dirty="0"/>
            </a:br>
            <a:r>
              <a:rPr lang="en-US" sz="2000" dirty="0"/>
              <a:t>of market power, not the “exercise” of market power itself. </a:t>
            </a:r>
          </a:p>
          <a:p>
            <a:pPr marL="640080" lvl="1" indent="-182880">
              <a:lnSpc>
                <a:spcPct val="100000"/>
              </a:lnSpc>
              <a:spcBef>
                <a:spcPts val="0"/>
              </a:spcBef>
              <a:spcAft>
                <a:spcPts val="1200"/>
              </a:spcAft>
            </a:pPr>
            <a:r>
              <a:rPr lang="en-US" sz="1600" dirty="0"/>
              <a:t>This includes “monopoly power,” which is just a high magnitude of market power</a:t>
            </a:r>
          </a:p>
          <a:p>
            <a:pPr marL="182880" indent="-182880">
              <a:lnSpc>
                <a:spcPct val="100000"/>
              </a:lnSpc>
              <a:spcBef>
                <a:spcPts val="0"/>
              </a:spcBef>
              <a:spcAft>
                <a:spcPts val="1200"/>
              </a:spcAft>
            </a:pPr>
            <a:r>
              <a:rPr lang="en-US" sz="2000" dirty="0">
                <a:solidFill>
                  <a:srgbClr val="C00000"/>
                </a:solidFill>
              </a:rPr>
              <a:t>When a firm achieves market power “on the merits,” it is permitted to “exploit” its </a:t>
            </a:r>
            <a:br>
              <a:rPr lang="en-US" sz="2000" dirty="0">
                <a:solidFill>
                  <a:srgbClr val="C00000"/>
                </a:solidFill>
              </a:rPr>
            </a:br>
            <a:r>
              <a:rPr lang="en-US" sz="2000" dirty="0">
                <a:solidFill>
                  <a:srgbClr val="C00000"/>
                </a:solidFill>
              </a:rPr>
              <a:t>“legitimately achieved” market power by charging supra-competitive prices. </a:t>
            </a:r>
          </a:p>
          <a:p>
            <a:pPr marL="640080" lvl="1" indent="-182880">
              <a:lnSpc>
                <a:spcPct val="100000"/>
              </a:lnSpc>
              <a:spcBef>
                <a:spcPts val="0"/>
              </a:spcBef>
              <a:spcAft>
                <a:spcPts val="1200"/>
              </a:spcAft>
            </a:pPr>
            <a:r>
              <a:rPr lang="en-US" sz="1800" dirty="0"/>
              <a:t>This includes “discriminatory” prices</a:t>
            </a:r>
          </a:p>
          <a:p>
            <a:pPr marL="640080" lvl="1" indent="-182880">
              <a:lnSpc>
                <a:spcPct val="100000"/>
              </a:lnSpc>
              <a:spcBef>
                <a:spcPts val="0"/>
              </a:spcBef>
              <a:spcAft>
                <a:spcPts val="1200"/>
              </a:spcAft>
            </a:pPr>
            <a:r>
              <a:rPr lang="en-US" sz="1800" dirty="0"/>
              <a:t>Courts are not “public utility commissions” or “central planners”</a:t>
            </a:r>
          </a:p>
          <a:p>
            <a:pPr marL="182880" indent="-182880">
              <a:lnSpc>
                <a:spcPct val="100000"/>
              </a:lnSpc>
              <a:spcBef>
                <a:spcPts val="0"/>
              </a:spcBef>
              <a:spcAft>
                <a:spcPts val="1200"/>
              </a:spcAft>
            </a:pPr>
            <a:r>
              <a:rPr lang="en-US" sz="2000" dirty="0"/>
              <a:t>“The successful competitor, having been urged to compete, </a:t>
            </a:r>
            <a:r>
              <a:rPr lang="en-US" sz="2000" i="1" dirty="0"/>
              <a:t>must not be turned upon when he wins</a:t>
            </a:r>
            <a:r>
              <a:rPr lang="en-US" sz="2000" dirty="0"/>
              <a:t>” (</a:t>
            </a:r>
            <a:r>
              <a:rPr lang="en-US" sz="2000" i="1" dirty="0"/>
              <a:t>Alcoa </a:t>
            </a:r>
            <a:r>
              <a:rPr lang="en-US" sz="2000" dirty="0"/>
              <a:t>(1945) (L. Hand)</a:t>
            </a:r>
          </a:p>
          <a:p>
            <a:pPr marL="182880" indent="-182880">
              <a:lnSpc>
                <a:spcPct val="100000"/>
              </a:lnSpc>
              <a:spcBef>
                <a:spcPts val="0"/>
              </a:spcBef>
              <a:spcAft>
                <a:spcPts val="1200"/>
              </a:spcAft>
            </a:pPr>
            <a:r>
              <a:rPr lang="en-US" sz="2000" dirty="0"/>
              <a:t>“The opportunity to charge monopoly prices—at least for a short period—is </a:t>
            </a:r>
            <a:r>
              <a:rPr lang="en-US" sz="2000" i="1" dirty="0"/>
              <a:t>what attracts “business acumen”</a:t>
            </a:r>
            <a:r>
              <a:rPr lang="en-US" sz="2000" dirty="0"/>
              <a:t> in the first place (</a:t>
            </a:r>
            <a:r>
              <a:rPr lang="en-US" sz="2000" i="1" dirty="0"/>
              <a:t>Trinko </a:t>
            </a:r>
            <a:r>
              <a:rPr lang="en-US" sz="2000" dirty="0"/>
              <a:t>(2004) (J. Scalia) </a:t>
            </a:r>
          </a:p>
          <a:p>
            <a:pPr marL="182880" indent="-182880">
              <a:lnSpc>
                <a:spcPct val="100000"/>
              </a:lnSpc>
              <a:spcBef>
                <a:spcPts val="0"/>
              </a:spcBef>
              <a:spcAft>
                <a:spcPts val="1200"/>
              </a:spcAft>
            </a:pPr>
            <a:r>
              <a:rPr lang="en-US" sz="2000" dirty="0">
                <a:solidFill>
                  <a:srgbClr val="0070C0"/>
                </a:solidFill>
              </a:rPr>
              <a:t>Yet it also has been recognized </a:t>
            </a:r>
            <a:r>
              <a:rPr lang="en-US" sz="2000" dirty="0"/>
              <a:t>that “competition is a </a:t>
            </a:r>
            <a:r>
              <a:rPr lang="en-US" sz="2000" b="1" i="1" dirty="0">
                <a:solidFill>
                  <a:srgbClr val="C00000"/>
                </a:solidFill>
              </a:rPr>
              <a:t>narcotic</a:t>
            </a:r>
            <a:r>
              <a:rPr lang="en-US" sz="2000" dirty="0"/>
              <a:t>, and rivalry is a </a:t>
            </a:r>
            <a:r>
              <a:rPr lang="en-US" sz="2000" b="1" i="1" dirty="0">
                <a:solidFill>
                  <a:schemeClr val="accent6">
                    <a:lumMod val="75000"/>
                  </a:schemeClr>
                </a:solidFill>
              </a:rPr>
              <a:t>stimulant</a:t>
            </a:r>
            <a:r>
              <a:rPr lang="en-US" sz="2000" dirty="0"/>
              <a:t>, </a:t>
            </a:r>
            <a:br>
              <a:rPr lang="en-US" sz="2000" dirty="0"/>
            </a:br>
            <a:r>
              <a:rPr lang="en-US" sz="2000" dirty="0"/>
              <a:t>to industrial progress” (</a:t>
            </a:r>
            <a:r>
              <a:rPr lang="en-US" sz="2000" i="1" dirty="0"/>
              <a:t>Alcoa </a:t>
            </a:r>
            <a:r>
              <a:rPr lang="en-US" sz="2000" dirty="0"/>
              <a:t>(1945) (L. Hand)</a:t>
            </a:r>
          </a:p>
          <a:p>
            <a:pPr marL="182880" indent="-182880">
              <a:lnSpc>
                <a:spcPct val="100000"/>
              </a:lnSpc>
              <a:spcBef>
                <a:spcPts val="0"/>
              </a:spcBef>
              <a:spcAft>
                <a:spcPts val="1200"/>
              </a:spcAft>
            </a:pPr>
            <a:endParaRPr lang="en-US" sz="2000" dirty="0"/>
          </a:p>
          <a:p>
            <a:pPr marL="182880" indent="-182880">
              <a:lnSpc>
                <a:spcPct val="100000"/>
              </a:lnSpc>
              <a:spcBef>
                <a:spcPts val="0"/>
              </a:spcBef>
              <a:spcAft>
                <a:spcPts val="1200"/>
              </a:spcAft>
            </a:pPr>
            <a:endParaRPr lang="en-US" sz="2000" dirty="0"/>
          </a:p>
          <a:p>
            <a:pPr marL="182880" indent="-182880">
              <a:lnSpc>
                <a:spcPct val="100000"/>
              </a:lnSpc>
              <a:spcBef>
                <a:spcPts val="0"/>
              </a:spcBef>
              <a:spcAft>
                <a:spcPts val="1200"/>
              </a:spcAft>
            </a:pPr>
            <a:endParaRPr lang="en-US" sz="2000" dirty="0"/>
          </a:p>
        </p:txBody>
      </p:sp>
      <p:sp>
        <p:nvSpPr>
          <p:cNvPr id="4" name="Slide Number Placeholder 3">
            <a:extLst>
              <a:ext uri="{FF2B5EF4-FFF2-40B4-BE49-F238E27FC236}">
                <a16:creationId xmlns:a16="http://schemas.microsoft.com/office/drawing/2014/main" id="{AF5EA5DE-16FD-418A-9361-B460F93CBF4D}"/>
              </a:ext>
            </a:extLst>
          </p:cNvPr>
          <p:cNvSpPr>
            <a:spLocks noGrp="1"/>
          </p:cNvSpPr>
          <p:nvPr>
            <p:ph type="sldNum" sz="quarter" idx="12"/>
          </p:nvPr>
        </p:nvSpPr>
        <p:spPr/>
        <p:txBody>
          <a:bodyPr/>
          <a:lstStyle/>
          <a:p>
            <a:fld id="{EABAF7F3-CE5A-4780-ABC8-F63903769156}" type="slidenum">
              <a:rPr lang="en-US" smtClean="0"/>
              <a:t>22</a:t>
            </a:fld>
            <a:endParaRPr lang="en-US"/>
          </a:p>
        </p:txBody>
      </p:sp>
      <p:sp>
        <p:nvSpPr>
          <p:cNvPr id="5" name="TextBox 4">
            <a:extLst>
              <a:ext uri="{FF2B5EF4-FFF2-40B4-BE49-F238E27FC236}">
                <a16:creationId xmlns:a16="http://schemas.microsoft.com/office/drawing/2014/main" id="{4CBC8CAC-59ED-47E1-A462-DF9E2F1F5981}"/>
              </a:ext>
            </a:extLst>
          </p:cNvPr>
          <p:cNvSpPr txBox="1"/>
          <p:nvPr/>
        </p:nvSpPr>
        <p:spPr>
          <a:xfrm>
            <a:off x="9179752" y="3288751"/>
            <a:ext cx="2877130" cy="707886"/>
          </a:xfrm>
          <a:prstGeom prst="rect">
            <a:avLst/>
          </a:prstGeom>
          <a:noFill/>
          <a:ln w="38100">
            <a:solidFill>
              <a:srgbClr val="0070C0"/>
            </a:solidFill>
          </a:ln>
        </p:spPr>
        <p:txBody>
          <a:bodyPr wrap="square" rtlCol="0">
            <a:spAutoFit/>
          </a:bodyPr>
          <a:lstStyle/>
          <a:p>
            <a:pPr algn="ctr"/>
            <a:r>
              <a:rPr lang="en-US" sz="2000" b="1" u="sng" dirty="0">
                <a:solidFill>
                  <a:srgbClr val="0070C0"/>
                </a:solidFill>
              </a:rPr>
              <a:t>Remember</a:t>
            </a:r>
            <a:r>
              <a:rPr lang="en-US" sz="2000" b="1" dirty="0">
                <a:solidFill>
                  <a:srgbClr val="0070C0"/>
                </a:solidFill>
              </a:rPr>
              <a:t>: </a:t>
            </a:r>
            <a:br>
              <a:rPr lang="en-US" sz="2000" b="1" dirty="0">
                <a:solidFill>
                  <a:srgbClr val="0070C0"/>
                </a:solidFill>
              </a:rPr>
            </a:br>
            <a:r>
              <a:rPr lang="en-US" sz="2000" b="1" dirty="0">
                <a:solidFill>
                  <a:srgbClr val="0070C0"/>
                </a:solidFill>
              </a:rPr>
              <a:t>Antitrust law is limited</a:t>
            </a:r>
          </a:p>
        </p:txBody>
      </p:sp>
      <p:cxnSp>
        <p:nvCxnSpPr>
          <p:cNvPr id="6" name="Straight Arrow Connector 5">
            <a:extLst>
              <a:ext uri="{FF2B5EF4-FFF2-40B4-BE49-F238E27FC236}">
                <a16:creationId xmlns:a16="http://schemas.microsoft.com/office/drawing/2014/main" id="{B5BE3FA0-E5D6-481F-BBC4-1C51183F2B6D}"/>
              </a:ext>
            </a:extLst>
          </p:cNvPr>
          <p:cNvCxnSpPr>
            <a:cxnSpLocks/>
          </p:cNvCxnSpPr>
          <p:nvPr/>
        </p:nvCxnSpPr>
        <p:spPr>
          <a:xfrm flipH="1" flipV="1">
            <a:off x="7956223" y="3380580"/>
            <a:ext cx="903857" cy="26211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62073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D6FF7-A9D8-4C5D-8B78-4C3C3941BBD5}"/>
              </a:ext>
            </a:extLst>
          </p:cNvPr>
          <p:cNvSpPr>
            <a:spLocks noGrp="1"/>
          </p:cNvSpPr>
          <p:nvPr>
            <p:ph type="title"/>
          </p:nvPr>
        </p:nvSpPr>
        <p:spPr>
          <a:xfrm>
            <a:off x="838200" y="18255"/>
            <a:ext cx="10515600" cy="1325563"/>
          </a:xfrm>
        </p:spPr>
        <p:txBody>
          <a:bodyPr>
            <a:normAutofit/>
          </a:bodyPr>
          <a:lstStyle/>
          <a:p>
            <a:r>
              <a:rPr lang="en-US" sz="3200" dirty="0"/>
              <a:t>Overview of Course Agenda</a:t>
            </a:r>
          </a:p>
        </p:txBody>
      </p:sp>
      <p:sp>
        <p:nvSpPr>
          <p:cNvPr id="3" name="Content Placeholder 2">
            <a:extLst>
              <a:ext uri="{FF2B5EF4-FFF2-40B4-BE49-F238E27FC236}">
                <a16:creationId xmlns:a16="http://schemas.microsoft.com/office/drawing/2014/main" id="{A49154F9-5890-4613-8630-F757612B2811}"/>
              </a:ext>
            </a:extLst>
          </p:cNvPr>
          <p:cNvSpPr>
            <a:spLocks noGrp="1"/>
          </p:cNvSpPr>
          <p:nvPr>
            <p:ph idx="1"/>
          </p:nvPr>
        </p:nvSpPr>
        <p:spPr>
          <a:xfrm>
            <a:off x="649356" y="1437998"/>
            <a:ext cx="10515600" cy="4918351"/>
          </a:xfrm>
        </p:spPr>
        <p:txBody>
          <a:bodyPr>
            <a:normAutofit fontScale="92500"/>
          </a:bodyPr>
          <a:lstStyle/>
          <a:p>
            <a:r>
              <a:rPr lang="en-US" sz="2000" b="1" dirty="0">
                <a:solidFill>
                  <a:srgbClr val="C00000"/>
                </a:solidFill>
              </a:rPr>
              <a:t>Part I:</a:t>
            </a:r>
            <a:r>
              <a:rPr lang="en-US" sz="2000" b="1" dirty="0"/>
              <a:t>  </a:t>
            </a:r>
            <a:r>
              <a:rPr lang="en-US" sz="2000" dirty="0"/>
              <a:t>We take a detailed look at the law and economics of price fixing and other potentially collusive agreements among competitors </a:t>
            </a:r>
            <a:r>
              <a:rPr lang="en-US" sz="2000" b="1" dirty="0">
                <a:solidFill>
                  <a:srgbClr val="C00000"/>
                </a:solidFill>
              </a:rPr>
              <a:t>(“horizontal restraints”) </a:t>
            </a:r>
            <a:r>
              <a:rPr lang="en-US" sz="2000" dirty="0"/>
              <a:t>under Section 1 of Sherman Act.</a:t>
            </a:r>
          </a:p>
          <a:p>
            <a:pPr lvl="1"/>
            <a:r>
              <a:rPr lang="en-US" sz="1800" dirty="0"/>
              <a:t>Develop and contrast the “rule of reason” from “per se analysis” </a:t>
            </a:r>
          </a:p>
          <a:p>
            <a:pPr lvl="1"/>
            <a:r>
              <a:rPr lang="en-US" sz="1800" dirty="0"/>
              <a:t>Develop the concepts, roles, and evidence of “power, purpose and effects”</a:t>
            </a:r>
          </a:p>
          <a:p>
            <a:pPr lvl="1"/>
            <a:r>
              <a:rPr lang="en-US" sz="1800" dirty="0"/>
              <a:t>Contrast “naked restraints” from agreements with possible “procompetitive” efficiency benefits</a:t>
            </a:r>
          </a:p>
          <a:p>
            <a:r>
              <a:rPr lang="en-US" sz="2000" dirty="0"/>
              <a:t>We then will examine of how to prove that an Agreement exists, when there is not a formal contract.</a:t>
            </a:r>
          </a:p>
          <a:p>
            <a:endParaRPr lang="en-US" sz="2000" dirty="0"/>
          </a:p>
          <a:p>
            <a:r>
              <a:rPr lang="en-US" sz="2000" b="1" dirty="0">
                <a:solidFill>
                  <a:srgbClr val="C00000"/>
                </a:solidFill>
              </a:rPr>
              <a:t>Part II: </a:t>
            </a:r>
            <a:r>
              <a:rPr lang="en-US" sz="2000" dirty="0"/>
              <a:t>We focus in detail on </a:t>
            </a:r>
            <a:r>
              <a:rPr lang="en-US" sz="2000" dirty="0">
                <a:solidFill>
                  <a:srgbClr val="C00000"/>
                </a:solidFill>
              </a:rPr>
              <a:t>“</a:t>
            </a:r>
            <a:r>
              <a:rPr lang="en-US" sz="2000" b="1" dirty="0">
                <a:solidFill>
                  <a:srgbClr val="C00000"/>
                </a:solidFill>
              </a:rPr>
              <a:t>horizontal mergers,” </a:t>
            </a:r>
            <a:r>
              <a:rPr lang="en-US" sz="2000" dirty="0"/>
              <a:t>which are a type of horizontal agreement, and mainly governed under Section 7 of the Clayton Act. Merger analysis will also provide a deeper dive into the economic analysis of competitive effects, market definition, entry and efficiencies.</a:t>
            </a:r>
          </a:p>
          <a:p>
            <a:pPr marL="0" indent="0">
              <a:buNone/>
            </a:pPr>
            <a:endParaRPr lang="en-US" sz="2000" dirty="0"/>
          </a:p>
          <a:p>
            <a:r>
              <a:rPr lang="en-US" sz="2000" b="1" dirty="0">
                <a:solidFill>
                  <a:srgbClr val="C00000"/>
                </a:solidFill>
              </a:rPr>
              <a:t>Part III</a:t>
            </a:r>
            <a:r>
              <a:rPr lang="en-US" sz="2000" b="1" dirty="0"/>
              <a:t>: </a:t>
            </a:r>
            <a:r>
              <a:rPr lang="en-US" sz="2000" dirty="0"/>
              <a:t>We analyze the law and economics of </a:t>
            </a:r>
            <a:r>
              <a:rPr lang="en-US" sz="2000" dirty="0">
                <a:solidFill>
                  <a:srgbClr val="C00000"/>
                </a:solidFill>
              </a:rPr>
              <a:t>“</a:t>
            </a:r>
            <a:r>
              <a:rPr lang="en-US" sz="2000" b="1" dirty="0">
                <a:solidFill>
                  <a:srgbClr val="C00000"/>
                </a:solidFill>
              </a:rPr>
              <a:t>exclusionary conduct</a:t>
            </a:r>
            <a:r>
              <a:rPr lang="en-US" sz="2000" dirty="0">
                <a:solidFill>
                  <a:srgbClr val="C00000"/>
                </a:solidFill>
              </a:rPr>
              <a:t>,”</a:t>
            </a:r>
            <a:r>
              <a:rPr lang="en-US" sz="2000" dirty="0"/>
              <a:t> which can involve Sherman Act Section 1 (if there is a horizontal or vertical agreement) or Section 2 (mainly for single firm conduct), or Section 3 of the Clayton Act. Vertical mergers raise exclusion concerns and are analyzed under Section 7.  </a:t>
            </a:r>
          </a:p>
        </p:txBody>
      </p:sp>
      <p:sp>
        <p:nvSpPr>
          <p:cNvPr id="4" name="Slide Number Placeholder 3">
            <a:extLst>
              <a:ext uri="{FF2B5EF4-FFF2-40B4-BE49-F238E27FC236}">
                <a16:creationId xmlns:a16="http://schemas.microsoft.com/office/drawing/2014/main" id="{13C226A1-E7CA-4852-8B8B-0BED941DCB95}"/>
              </a:ext>
            </a:extLst>
          </p:cNvPr>
          <p:cNvSpPr>
            <a:spLocks noGrp="1"/>
          </p:cNvSpPr>
          <p:nvPr>
            <p:ph type="sldNum" sz="quarter" idx="12"/>
          </p:nvPr>
        </p:nvSpPr>
        <p:spPr/>
        <p:txBody>
          <a:bodyPr/>
          <a:lstStyle/>
          <a:p>
            <a:fld id="{B860579A-1FF0-4BB7-B3E0-9F77702503E1}" type="slidenum">
              <a:rPr lang="en-US" smtClean="0"/>
              <a:t>23</a:t>
            </a:fld>
            <a:endParaRPr lang="en-US"/>
          </a:p>
        </p:txBody>
      </p:sp>
      <p:sp>
        <p:nvSpPr>
          <p:cNvPr id="5" name="TextBox 4">
            <a:extLst>
              <a:ext uri="{FF2B5EF4-FFF2-40B4-BE49-F238E27FC236}">
                <a16:creationId xmlns:a16="http://schemas.microsoft.com/office/drawing/2014/main" id="{A56A944A-F821-400D-A067-AD95C9D32C57}"/>
              </a:ext>
            </a:extLst>
          </p:cNvPr>
          <p:cNvSpPr txBox="1"/>
          <p:nvPr/>
        </p:nvSpPr>
        <p:spPr>
          <a:xfrm>
            <a:off x="4750668" y="6127363"/>
            <a:ext cx="6193851" cy="646331"/>
          </a:xfrm>
          <a:prstGeom prst="rect">
            <a:avLst/>
          </a:prstGeom>
          <a:solidFill>
            <a:srgbClr val="FFFF00"/>
          </a:solidFill>
          <a:ln w="38100">
            <a:solidFill>
              <a:srgbClr val="0070C0"/>
            </a:solidFill>
          </a:ln>
        </p:spPr>
        <p:txBody>
          <a:bodyPr wrap="square" rtlCol="0">
            <a:spAutoFit/>
          </a:bodyPr>
          <a:lstStyle/>
          <a:p>
            <a:r>
              <a:rPr lang="en-US" b="1" i="1" dirty="0">
                <a:solidFill>
                  <a:srgbClr val="0070C0"/>
                </a:solidFill>
              </a:rPr>
              <a:t>The Neo-</a:t>
            </a:r>
            <a:r>
              <a:rPr lang="en-US" b="1" i="1" dirty="0" err="1">
                <a:solidFill>
                  <a:srgbClr val="0070C0"/>
                </a:solidFill>
              </a:rPr>
              <a:t>Brandeisian</a:t>
            </a:r>
            <a:r>
              <a:rPr lang="en-US" b="1" i="1" dirty="0">
                <a:solidFill>
                  <a:srgbClr val="0070C0"/>
                </a:solidFill>
              </a:rPr>
              <a:t> critique mainly applies to antirust law and enforcement re Mergers and Exclusionary Conduct</a:t>
            </a:r>
          </a:p>
        </p:txBody>
      </p:sp>
    </p:spTree>
    <p:extLst>
      <p:ext uri="{BB962C8B-B14F-4D97-AF65-F5344CB8AC3E}">
        <p14:creationId xmlns:p14="http://schemas.microsoft.com/office/powerpoint/2010/main" val="34734903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B1918-8F7B-4B9F-BFE8-D2EEAC0D0D56}"/>
              </a:ext>
            </a:extLst>
          </p:cNvPr>
          <p:cNvSpPr>
            <a:spLocks noGrp="1"/>
          </p:cNvSpPr>
          <p:nvPr>
            <p:ph type="title"/>
          </p:nvPr>
        </p:nvSpPr>
        <p:spPr/>
        <p:txBody>
          <a:bodyPr>
            <a:normAutofit/>
          </a:bodyPr>
          <a:lstStyle/>
          <a:p>
            <a:r>
              <a:rPr lang="en-US" sz="3200" dirty="0"/>
              <a:t>But First  –</a:t>
            </a:r>
          </a:p>
        </p:txBody>
      </p:sp>
      <p:sp>
        <p:nvSpPr>
          <p:cNvPr id="3" name="Content Placeholder 2">
            <a:extLst>
              <a:ext uri="{FF2B5EF4-FFF2-40B4-BE49-F238E27FC236}">
                <a16:creationId xmlns:a16="http://schemas.microsoft.com/office/drawing/2014/main" id="{4139FC52-8B3D-47B7-813D-49E34FE1C4B1}"/>
              </a:ext>
            </a:extLst>
          </p:cNvPr>
          <p:cNvSpPr>
            <a:spLocks noGrp="1"/>
          </p:cNvSpPr>
          <p:nvPr>
            <p:ph idx="1"/>
          </p:nvPr>
        </p:nvSpPr>
        <p:spPr/>
        <p:txBody>
          <a:bodyPr/>
          <a:lstStyle/>
          <a:p>
            <a:pPr marL="0" indent="0">
              <a:buNone/>
            </a:pPr>
            <a:r>
              <a:rPr lang="en-US" dirty="0"/>
              <a:t>We need to analyze some basic economic concepts</a:t>
            </a:r>
          </a:p>
          <a:p>
            <a:pPr lvl="1"/>
            <a:r>
              <a:rPr lang="en-US" dirty="0"/>
              <a:t>Demand curves</a:t>
            </a:r>
          </a:p>
          <a:p>
            <a:pPr lvl="1"/>
            <a:r>
              <a:rPr lang="en-US" dirty="0"/>
              <a:t>Elasticity of demand</a:t>
            </a:r>
          </a:p>
          <a:p>
            <a:pPr lvl="1"/>
            <a:r>
              <a:rPr lang="en-US" dirty="0"/>
              <a:t>Market power </a:t>
            </a:r>
          </a:p>
          <a:p>
            <a:pPr lvl="1"/>
            <a:r>
              <a:rPr lang="en-US" dirty="0"/>
              <a:t>Profitability of market power </a:t>
            </a:r>
          </a:p>
          <a:p>
            <a:pPr lvl="1"/>
            <a:r>
              <a:rPr lang="en-US" dirty="0"/>
              <a:t>Consumer harms from market power</a:t>
            </a:r>
          </a:p>
          <a:p>
            <a:r>
              <a:rPr lang="en-US" dirty="0"/>
              <a:t>Technical concepts that have been ported into antitrust law and policy</a:t>
            </a:r>
          </a:p>
        </p:txBody>
      </p:sp>
      <p:sp>
        <p:nvSpPr>
          <p:cNvPr id="4" name="Slide Number Placeholder 3">
            <a:extLst>
              <a:ext uri="{FF2B5EF4-FFF2-40B4-BE49-F238E27FC236}">
                <a16:creationId xmlns:a16="http://schemas.microsoft.com/office/drawing/2014/main" id="{4D672D1B-8131-4F35-901C-0125B2176115}"/>
              </a:ext>
            </a:extLst>
          </p:cNvPr>
          <p:cNvSpPr>
            <a:spLocks noGrp="1"/>
          </p:cNvSpPr>
          <p:nvPr>
            <p:ph type="sldNum" sz="quarter" idx="12"/>
          </p:nvPr>
        </p:nvSpPr>
        <p:spPr/>
        <p:txBody>
          <a:bodyPr/>
          <a:lstStyle/>
          <a:p>
            <a:fld id="{EABAF7F3-CE5A-4780-ABC8-F63903769156}" type="slidenum">
              <a:rPr lang="en-US" smtClean="0"/>
              <a:t>24</a:t>
            </a:fld>
            <a:endParaRPr lang="en-US"/>
          </a:p>
        </p:txBody>
      </p:sp>
    </p:spTree>
    <p:extLst>
      <p:ext uri="{BB962C8B-B14F-4D97-AF65-F5344CB8AC3E}">
        <p14:creationId xmlns:p14="http://schemas.microsoft.com/office/powerpoint/2010/main" val="29634954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E611D-01E1-4F5C-8092-B8177BCBBC28}"/>
              </a:ext>
            </a:extLst>
          </p:cNvPr>
          <p:cNvSpPr>
            <a:spLocks noGrp="1"/>
          </p:cNvSpPr>
          <p:nvPr>
            <p:ph type="title"/>
          </p:nvPr>
        </p:nvSpPr>
        <p:spPr/>
        <p:txBody>
          <a:bodyPr>
            <a:normAutofit/>
          </a:bodyPr>
          <a:lstStyle/>
          <a:p>
            <a:r>
              <a:rPr lang="en-US" dirty="0"/>
              <a:t>Technical Economic Analysis </a:t>
            </a:r>
          </a:p>
        </p:txBody>
      </p:sp>
      <p:sp>
        <p:nvSpPr>
          <p:cNvPr id="3" name="Content Placeholder 2">
            <a:extLst>
              <a:ext uri="{FF2B5EF4-FFF2-40B4-BE49-F238E27FC236}">
                <a16:creationId xmlns:a16="http://schemas.microsoft.com/office/drawing/2014/main" id="{90C30D36-574F-48C8-A8E0-E61506D35818}"/>
              </a:ext>
            </a:extLst>
          </p:cNvPr>
          <p:cNvSpPr>
            <a:spLocks noGrp="1"/>
          </p:cNvSpPr>
          <p:nvPr>
            <p:ph idx="1"/>
          </p:nvPr>
        </p:nvSpPr>
        <p:spPr/>
        <p:txBody>
          <a:bodyPr>
            <a:normAutofit/>
          </a:bodyPr>
          <a:lstStyle/>
          <a:p>
            <a:r>
              <a:rPr lang="en-US" dirty="0">
                <a:solidFill>
                  <a:srgbClr val="C00000"/>
                </a:solidFill>
              </a:rPr>
              <a:t>Why learn technical economic analysis?</a:t>
            </a:r>
          </a:p>
          <a:p>
            <a:pPr lvl="1"/>
            <a:r>
              <a:rPr lang="en-US" dirty="0"/>
              <a:t>Antitrust jurisprudence has been driven by economics </a:t>
            </a:r>
          </a:p>
          <a:p>
            <a:pPr lvl="1"/>
            <a:r>
              <a:rPr lang="en-US" dirty="0"/>
              <a:t>Antitrust uses economic jargon and technical economic analysis</a:t>
            </a:r>
          </a:p>
          <a:p>
            <a:pPr lvl="1"/>
            <a:r>
              <a:rPr lang="en-US" dirty="0"/>
              <a:t>Gaining some familiarity will give you a deeper understanding </a:t>
            </a:r>
          </a:p>
          <a:p>
            <a:pPr lvl="1"/>
            <a:r>
              <a:rPr lang="en-US" dirty="0"/>
              <a:t>It may help you read antitrust articles </a:t>
            </a:r>
          </a:p>
          <a:p>
            <a:pPr lvl="1"/>
            <a:r>
              <a:rPr lang="en-US" dirty="0"/>
              <a:t>It will help you from being intimidated by economic experts when you take their depositions </a:t>
            </a:r>
          </a:p>
          <a:p>
            <a:r>
              <a:rPr lang="en-US" dirty="0">
                <a:solidFill>
                  <a:srgbClr val="C00000"/>
                </a:solidFill>
              </a:rPr>
              <a:t>It really is not as hard as you may think!</a:t>
            </a:r>
          </a:p>
          <a:p>
            <a:pPr lvl="1"/>
            <a:r>
              <a:rPr lang="en-US" i="1" dirty="0"/>
              <a:t>You may even enjoy it!</a:t>
            </a:r>
          </a:p>
          <a:p>
            <a:r>
              <a:rPr lang="en-US" dirty="0">
                <a:solidFill>
                  <a:srgbClr val="C00000"/>
                </a:solidFill>
              </a:rPr>
              <a:t>And, you only need to learn it once!</a:t>
            </a:r>
          </a:p>
          <a:p>
            <a:pPr marL="0" indent="0">
              <a:buNone/>
            </a:pPr>
            <a:endParaRPr lang="en-US" dirty="0"/>
          </a:p>
        </p:txBody>
      </p:sp>
      <p:sp>
        <p:nvSpPr>
          <p:cNvPr id="4" name="Slide Number Placeholder 3">
            <a:extLst>
              <a:ext uri="{FF2B5EF4-FFF2-40B4-BE49-F238E27FC236}">
                <a16:creationId xmlns:a16="http://schemas.microsoft.com/office/drawing/2014/main" id="{6F41AAC4-601C-4AF1-94F5-774B493F6142}"/>
              </a:ext>
            </a:extLst>
          </p:cNvPr>
          <p:cNvSpPr>
            <a:spLocks noGrp="1"/>
          </p:cNvSpPr>
          <p:nvPr>
            <p:ph type="sldNum" sz="quarter" idx="12"/>
          </p:nvPr>
        </p:nvSpPr>
        <p:spPr/>
        <p:txBody>
          <a:bodyPr/>
          <a:lstStyle/>
          <a:p>
            <a:fld id="{2D3B227A-F6FA-48EA-A684-49106483E6A4}" type="slidenum">
              <a:rPr lang="en-US" smtClean="0"/>
              <a:t>25</a:t>
            </a:fld>
            <a:endParaRPr lang="en-US"/>
          </a:p>
        </p:txBody>
      </p:sp>
    </p:spTree>
    <p:extLst>
      <p:ext uri="{BB962C8B-B14F-4D97-AF65-F5344CB8AC3E}">
        <p14:creationId xmlns:p14="http://schemas.microsoft.com/office/powerpoint/2010/main" val="11036778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ctrTitle"/>
          </p:nvPr>
        </p:nvSpPr>
        <p:spPr>
          <a:xfrm>
            <a:off x="2307112" y="2150537"/>
            <a:ext cx="6858000" cy="2200276"/>
          </a:xfrm>
        </p:spPr>
        <p:txBody>
          <a:bodyPr>
            <a:normAutofit fontScale="90000"/>
          </a:bodyPr>
          <a:lstStyle/>
          <a:p>
            <a:br>
              <a:rPr lang="en-US" sz="1200" dirty="0">
                <a:latin typeface="Times New Roman" panose="02020603050405020304" pitchFamily="18" charset="0"/>
                <a:cs typeface="Times New Roman" panose="02020603050405020304" pitchFamily="18" charset="0"/>
              </a:rPr>
            </a:br>
            <a:br>
              <a:rPr lang="en-US" sz="1200" dirty="0">
                <a:latin typeface="Times New Roman" panose="02020603050405020304" pitchFamily="18" charset="0"/>
                <a:cs typeface="Times New Roman" panose="02020603050405020304" pitchFamily="18" charset="0"/>
              </a:rPr>
            </a:br>
            <a:r>
              <a:rPr lang="en-US" sz="3100" dirty="0"/>
              <a:t>Demand Curves, Consumer Surplus &amp; Profits:</a:t>
            </a:r>
            <a:br>
              <a:rPr lang="en-US" sz="3100" dirty="0"/>
            </a:br>
            <a:r>
              <a:rPr lang="en-US" sz="3100" dirty="0"/>
              <a:t>Diagrams and Calculations</a:t>
            </a:r>
            <a:br>
              <a:rPr lang="en-US" sz="3100" dirty="0"/>
            </a:br>
            <a:br>
              <a:rPr lang="en-US" sz="3100" dirty="0"/>
            </a:br>
            <a:r>
              <a:rPr lang="en-US" sz="3100" dirty="0"/>
              <a:t>Consumer Welfare vs Aggregate Welfare</a:t>
            </a:r>
            <a:br>
              <a:rPr lang="en-US" sz="3100" dirty="0"/>
            </a:br>
            <a:br>
              <a:rPr lang="en-US" sz="3100" dirty="0"/>
            </a:br>
            <a:endParaRPr lang="en-US" sz="1200" i="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type="subTitle" idx="1"/>
          </p:nvPr>
        </p:nvSpPr>
        <p:spPr>
          <a:xfrm>
            <a:off x="1997697" y="3607325"/>
            <a:ext cx="7725266" cy="586819"/>
          </a:xfrm>
        </p:spPr>
        <p:txBody>
          <a:bodyPr/>
          <a:lstStyle/>
          <a:p>
            <a:r>
              <a:rPr lang="en-US" dirty="0"/>
              <a:t>  </a:t>
            </a:r>
          </a:p>
        </p:txBody>
      </p:sp>
      <p:sp>
        <p:nvSpPr>
          <p:cNvPr id="4" name="Slide Number Placeholder 3">
            <a:extLst>
              <a:ext uri="{FF2B5EF4-FFF2-40B4-BE49-F238E27FC236}">
                <a16:creationId xmlns:a16="http://schemas.microsoft.com/office/drawing/2014/main" id="{3E4D3EFE-E2FB-4AE3-88EB-D4F4E8CA3BD6}"/>
              </a:ext>
            </a:extLst>
          </p:cNvPr>
          <p:cNvSpPr>
            <a:spLocks noGrp="1"/>
          </p:cNvSpPr>
          <p:nvPr>
            <p:ph type="sldNum" sz="quarter" idx="12"/>
          </p:nvPr>
        </p:nvSpPr>
        <p:spPr/>
        <p:txBody>
          <a:bodyPr/>
          <a:lstStyle/>
          <a:p>
            <a:fld id="{2D3B227A-F6FA-48EA-A684-49106483E6A4}" type="slidenum">
              <a:rPr lang="en-US" smtClean="0"/>
              <a:t>26</a:t>
            </a:fld>
            <a:endParaRPr lang="en-US"/>
          </a:p>
        </p:txBody>
      </p:sp>
    </p:spTree>
    <p:extLst>
      <p:ext uri="{BB962C8B-B14F-4D97-AF65-F5344CB8AC3E}">
        <p14:creationId xmlns:p14="http://schemas.microsoft.com/office/powerpoint/2010/main" val="20248149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6A591-2A5A-4791-B423-9937DD229446}"/>
              </a:ext>
            </a:extLst>
          </p:cNvPr>
          <p:cNvSpPr>
            <a:spLocks noGrp="1"/>
          </p:cNvSpPr>
          <p:nvPr>
            <p:ph type="title"/>
          </p:nvPr>
        </p:nvSpPr>
        <p:spPr/>
        <p:txBody>
          <a:bodyPr/>
          <a:lstStyle/>
          <a:p>
            <a:r>
              <a:rPr lang="en-US" dirty="0"/>
              <a:t> </a:t>
            </a:r>
          </a:p>
        </p:txBody>
      </p:sp>
      <p:sp>
        <p:nvSpPr>
          <p:cNvPr id="3" name="Text Placeholder 2">
            <a:extLst>
              <a:ext uri="{FF2B5EF4-FFF2-40B4-BE49-F238E27FC236}">
                <a16:creationId xmlns:a16="http://schemas.microsoft.com/office/drawing/2014/main" id="{969A7121-1EC2-46EB-8E22-A27316601329}"/>
              </a:ext>
            </a:extLst>
          </p:cNvPr>
          <p:cNvSpPr>
            <a:spLocks noGrp="1"/>
          </p:cNvSpPr>
          <p:nvPr>
            <p:ph type="body" idx="1"/>
          </p:nvPr>
        </p:nvSpPr>
        <p:spPr>
          <a:xfrm>
            <a:off x="2084388" y="1249363"/>
            <a:ext cx="7772400" cy="3741737"/>
          </a:xfrm>
        </p:spPr>
        <p:txBody>
          <a:bodyPr>
            <a:normAutofit fontScale="40000" lnSpcReduction="20000"/>
          </a:bodyPr>
          <a:lstStyle/>
          <a:p>
            <a:pPr algn="ctr"/>
            <a:r>
              <a:rPr lang="en-US" sz="9600" b="1" dirty="0">
                <a:solidFill>
                  <a:srgbClr val="0070C0"/>
                </a:solidFill>
              </a:rPr>
              <a:t>Demand Curves</a:t>
            </a:r>
          </a:p>
          <a:p>
            <a:pPr algn="ctr"/>
            <a:br>
              <a:rPr lang="en-US" sz="9600" b="1" dirty="0">
                <a:solidFill>
                  <a:srgbClr val="0070C0"/>
                </a:solidFill>
              </a:rPr>
            </a:br>
            <a:r>
              <a:rPr lang="en-US" sz="9600" b="1" u="sng" dirty="0">
                <a:solidFill>
                  <a:srgbClr val="0070C0"/>
                </a:solidFill>
              </a:rPr>
              <a:t>PRICE &amp; QUANTITY</a:t>
            </a:r>
          </a:p>
          <a:p>
            <a:pPr algn="ctr"/>
            <a:endParaRPr lang="en-US" sz="3200" dirty="0">
              <a:solidFill>
                <a:schemeClr val="tx1"/>
              </a:solidFill>
            </a:endParaRPr>
          </a:p>
          <a:p>
            <a:pPr algn="ctr"/>
            <a:endParaRPr lang="en-US" sz="3200" dirty="0">
              <a:solidFill>
                <a:schemeClr val="tx1"/>
              </a:solidFill>
            </a:endParaRPr>
          </a:p>
          <a:p>
            <a:pPr algn="ctr"/>
            <a:r>
              <a:rPr lang="en-US" sz="6200" i="1" dirty="0">
                <a:solidFill>
                  <a:schemeClr val="tx1"/>
                </a:solidFill>
              </a:rPr>
              <a:t>A Picture is worth a thousand words.</a:t>
            </a:r>
          </a:p>
          <a:p>
            <a:pPr algn="ctr"/>
            <a:endParaRPr lang="en-US" sz="6200" dirty="0">
              <a:solidFill>
                <a:schemeClr val="tx1"/>
              </a:solidFill>
            </a:endParaRPr>
          </a:p>
          <a:p>
            <a:pPr algn="ctr"/>
            <a:r>
              <a:rPr lang="en-US" sz="6200" i="1" dirty="0">
                <a:solidFill>
                  <a:srgbClr val="C00000"/>
                </a:solidFill>
              </a:rPr>
              <a:t>But it may take 5000 words </a:t>
            </a:r>
          </a:p>
          <a:p>
            <a:pPr algn="ctr"/>
            <a:r>
              <a:rPr lang="en-US" sz="6200" i="1" dirty="0">
                <a:solidFill>
                  <a:srgbClr val="C00000"/>
                </a:solidFill>
              </a:rPr>
              <a:t>to explain the first time</a:t>
            </a:r>
          </a:p>
        </p:txBody>
      </p:sp>
      <p:sp>
        <p:nvSpPr>
          <p:cNvPr id="4" name="Slide Number Placeholder 3">
            <a:extLst>
              <a:ext uri="{FF2B5EF4-FFF2-40B4-BE49-F238E27FC236}">
                <a16:creationId xmlns:a16="http://schemas.microsoft.com/office/drawing/2014/main" id="{E77D3168-EB21-4D00-A6B7-91C4EEEEE0E4}"/>
              </a:ext>
            </a:extLst>
          </p:cNvPr>
          <p:cNvSpPr>
            <a:spLocks noGrp="1"/>
          </p:cNvSpPr>
          <p:nvPr>
            <p:ph type="sldNum" sz="quarter" idx="12"/>
          </p:nvPr>
        </p:nvSpPr>
        <p:spPr/>
        <p:txBody>
          <a:bodyPr/>
          <a:lstStyle/>
          <a:p>
            <a:fld id="{2D3B227A-F6FA-48EA-A684-49106483E6A4}" type="slidenum">
              <a:rPr lang="en-US" smtClean="0"/>
              <a:t>27</a:t>
            </a:fld>
            <a:endParaRPr lang="en-US"/>
          </a:p>
        </p:txBody>
      </p:sp>
    </p:spTree>
    <p:extLst>
      <p:ext uri="{BB962C8B-B14F-4D97-AF65-F5344CB8AC3E}">
        <p14:creationId xmlns:p14="http://schemas.microsoft.com/office/powerpoint/2010/main" val="40640527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6F626-7E83-472C-AFA3-E5C782C35591}"/>
              </a:ext>
            </a:extLst>
          </p:cNvPr>
          <p:cNvSpPr>
            <a:spLocks noGrp="1"/>
          </p:cNvSpPr>
          <p:nvPr>
            <p:ph type="title"/>
          </p:nvPr>
        </p:nvSpPr>
        <p:spPr>
          <a:xfrm>
            <a:off x="1074655" y="-89718"/>
            <a:ext cx="8534400" cy="1143000"/>
          </a:xfrm>
        </p:spPr>
        <p:txBody>
          <a:bodyPr>
            <a:normAutofit/>
          </a:bodyPr>
          <a:lstStyle/>
          <a:p>
            <a:r>
              <a:rPr lang="en-US" dirty="0"/>
              <a:t>Demand Curves: “The Law of Demand”</a:t>
            </a:r>
          </a:p>
        </p:txBody>
      </p:sp>
      <p:sp>
        <p:nvSpPr>
          <p:cNvPr id="3" name="Content Placeholder 2">
            <a:extLst>
              <a:ext uri="{FF2B5EF4-FFF2-40B4-BE49-F238E27FC236}">
                <a16:creationId xmlns:a16="http://schemas.microsoft.com/office/drawing/2014/main" id="{21BE47D0-3529-40CA-B1F6-BA42DF2DBA72}"/>
              </a:ext>
            </a:extLst>
          </p:cNvPr>
          <p:cNvSpPr>
            <a:spLocks noGrp="1"/>
          </p:cNvSpPr>
          <p:nvPr>
            <p:ph idx="1"/>
          </p:nvPr>
        </p:nvSpPr>
        <p:spPr>
          <a:xfrm>
            <a:off x="838200" y="1053282"/>
            <a:ext cx="10515600" cy="5717356"/>
          </a:xfrm>
        </p:spPr>
        <p:txBody>
          <a:bodyPr>
            <a:normAutofit fontScale="70000" lnSpcReduction="20000"/>
          </a:bodyPr>
          <a:lstStyle/>
          <a:p>
            <a:r>
              <a:rPr lang="en-US" b="1" dirty="0">
                <a:solidFill>
                  <a:srgbClr val="C00000"/>
                </a:solidFill>
              </a:rPr>
              <a:t>The demand curve shows how much a single consumer (or a group of consumers) will purchase at various prices ----- </a:t>
            </a:r>
            <a:br>
              <a:rPr lang="en-US" b="1" dirty="0">
                <a:solidFill>
                  <a:srgbClr val="C00000"/>
                </a:solidFill>
              </a:rPr>
            </a:br>
            <a:endParaRPr lang="en-US" b="1" dirty="0">
              <a:solidFill>
                <a:srgbClr val="C00000"/>
              </a:solidFill>
            </a:endParaRPr>
          </a:p>
          <a:p>
            <a:r>
              <a:rPr lang="en-US" dirty="0"/>
              <a:t>The “Law” of demand: Market demand curves are </a:t>
            </a:r>
            <a:r>
              <a:rPr lang="en-US" dirty="0">
                <a:solidFill>
                  <a:srgbClr val="C00000"/>
                </a:solidFill>
              </a:rPr>
              <a:t>“downward sloping” curves </a:t>
            </a:r>
            <a:br>
              <a:rPr lang="en-US" dirty="0"/>
            </a:br>
            <a:endParaRPr lang="en-US" dirty="0"/>
          </a:p>
          <a:p>
            <a:r>
              <a:rPr lang="en-US" b="1" dirty="0">
                <a:solidFill>
                  <a:srgbClr val="C00000"/>
                </a:solidFill>
              </a:rPr>
              <a:t>I.e., “Lower price </a:t>
            </a:r>
            <a:r>
              <a:rPr lang="en-US" b="1" dirty="0">
                <a:solidFill>
                  <a:srgbClr val="C00000"/>
                </a:solidFill>
                <a:sym typeface="Wingdings" panose="05000000000000000000" pitchFamily="2" charset="2"/>
              </a:rPr>
              <a:t> Higher demand”</a:t>
            </a:r>
            <a:endParaRPr lang="en-US" sz="2600" b="1" dirty="0">
              <a:solidFill>
                <a:srgbClr val="C00000"/>
              </a:solidFill>
              <a:sym typeface="Wingdings" panose="05000000000000000000" pitchFamily="2" charset="2"/>
            </a:endParaRPr>
          </a:p>
          <a:p>
            <a:pPr lvl="1"/>
            <a:r>
              <a:rPr lang="en-US" sz="2900" dirty="0"/>
              <a:t>Occasional </a:t>
            </a:r>
            <a:r>
              <a:rPr lang="en-US" sz="2900" i="1" dirty="0"/>
              <a:t>seeming </a:t>
            </a:r>
            <a:r>
              <a:rPr lang="en-US" sz="2900" dirty="0"/>
              <a:t>exceptions occur when price is a “signal” of quality.  </a:t>
            </a:r>
          </a:p>
          <a:p>
            <a:pPr lvl="1"/>
            <a:r>
              <a:rPr lang="en-US" sz="2900" dirty="0"/>
              <a:t>But law of demand assumes that quality is held constant</a:t>
            </a:r>
            <a:br>
              <a:rPr lang="en-US" sz="3300" dirty="0"/>
            </a:br>
            <a:endParaRPr lang="en-US" sz="3300" dirty="0"/>
          </a:p>
          <a:p>
            <a:r>
              <a:rPr lang="en-US" dirty="0"/>
              <a:t>Demand curve of a </a:t>
            </a:r>
            <a:r>
              <a:rPr lang="en-US" b="1" dirty="0"/>
              <a:t>single store </a:t>
            </a:r>
            <a:r>
              <a:rPr lang="en-US" dirty="0"/>
              <a:t>is the “aggregation of” demand curves of many individuals</a:t>
            </a:r>
            <a:br>
              <a:rPr lang="en-US" dirty="0"/>
            </a:br>
            <a:endParaRPr lang="en-US" dirty="0"/>
          </a:p>
          <a:p>
            <a:r>
              <a:rPr lang="en-US" dirty="0"/>
              <a:t>Demand curve of a </a:t>
            </a:r>
            <a:r>
              <a:rPr lang="en-US" b="1" dirty="0"/>
              <a:t>group of stores </a:t>
            </a:r>
            <a:r>
              <a:rPr lang="en-US" dirty="0"/>
              <a:t>is the “aggregation of” demand curves of many individuals for the product at all the stores, </a:t>
            </a:r>
            <a:r>
              <a:rPr lang="en-US" dirty="0">
                <a:solidFill>
                  <a:srgbClr val="C00000"/>
                </a:solidFill>
              </a:rPr>
              <a:t>when they ALL raise price by the same amount</a:t>
            </a:r>
            <a:br>
              <a:rPr lang="en-US" dirty="0"/>
            </a:br>
            <a:endParaRPr lang="en-US" dirty="0"/>
          </a:p>
          <a:p>
            <a:r>
              <a:rPr lang="en-US" dirty="0"/>
              <a:t>Demand curve of an </a:t>
            </a:r>
            <a:r>
              <a:rPr lang="en-US" b="1" dirty="0"/>
              <a:t>individual person </a:t>
            </a:r>
            <a:r>
              <a:rPr lang="en-US" dirty="0"/>
              <a:t>is typically a </a:t>
            </a:r>
            <a:r>
              <a:rPr lang="en-US" dirty="0">
                <a:solidFill>
                  <a:srgbClr val="C00000"/>
                </a:solidFill>
              </a:rPr>
              <a:t>“step” function</a:t>
            </a:r>
            <a:r>
              <a:rPr lang="en-US" dirty="0"/>
              <a:t>, not a </a:t>
            </a:r>
            <a:br>
              <a:rPr lang="en-US" dirty="0"/>
            </a:br>
            <a:r>
              <a:rPr lang="en-US" dirty="0"/>
              <a:t>downward-sloping line  </a:t>
            </a:r>
          </a:p>
          <a:p>
            <a:pPr lvl="1"/>
            <a:r>
              <a:rPr lang="en-US" sz="2900" dirty="0"/>
              <a:t>This may be initially confusing, but not difficult once explained </a:t>
            </a:r>
          </a:p>
          <a:p>
            <a:pPr lvl="1"/>
            <a:r>
              <a:rPr lang="en-US" sz="2900" dirty="0"/>
              <a:t>Explanation also makes economists’ diagrams clearer</a:t>
            </a:r>
          </a:p>
        </p:txBody>
      </p:sp>
      <p:sp>
        <p:nvSpPr>
          <p:cNvPr id="4" name="Slide Number Placeholder 3">
            <a:extLst>
              <a:ext uri="{FF2B5EF4-FFF2-40B4-BE49-F238E27FC236}">
                <a16:creationId xmlns:a16="http://schemas.microsoft.com/office/drawing/2014/main" id="{2633BF54-DCF3-4493-A680-CC2C7C81FD04}"/>
              </a:ext>
            </a:extLst>
          </p:cNvPr>
          <p:cNvSpPr>
            <a:spLocks noGrp="1"/>
          </p:cNvSpPr>
          <p:nvPr>
            <p:ph type="sldNum" sz="quarter" idx="12"/>
          </p:nvPr>
        </p:nvSpPr>
        <p:spPr/>
        <p:txBody>
          <a:bodyPr/>
          <a:lstStyle/>
          <a:p>
            <a:fld id="{2D3B227A-F6FA-48EA-A684-49106483E6A4}" type="slidenum">
              <a:rPr lang="en-US" smtClean="0"/>
              <a:t>28</a:t>
            </a:fld>
            <a:endParaRPr lang="en-US"/>
          </a:p>
        </p:txBody>
      </p:sp>
    </p:spTree>
    <p:extLst>
      <p:ext uri="{BB962C8B-B14F-4D97-AF65-F5344CB8AC3E}">
        <p14:creationId xmlns:p14="http://schemas.microsoft.com/office/powerpoint/2010/main" val="10878214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4697C-101A-43ED-8BDC-FFB480AA9769}"/>
              </a:ext>
            </a:extLst>
          </p:cNvPr>
          <p:cNvSpPr>
            <a:spLocks noGrp="1"/>
          </p:cNvSpPr>
          <p:nvPr>
            <p:ph type="title"/>
          </p:nvPr>
        </p:nvSpPr>
        <p:spPr>
          <a:xfrm>
            <a:off x="1905000" y="147638"/>
            <a:ext cx="8229600" cy="1143000"/>
          </a:xfrm>
        </p:spPr>
        <p:txBody>
          <a:bodyPr>
            <a:noAutofit/>
          </a:bodyPr>
          <a:lstStyle/>
          <a:p>
            <a:r>
              <a:rPr lang="en-US" sz="3200" dirty="0"/>
              <a:t>Price (P) - Quantity (Q) Relationship:</a:t>
            </a:r>
            <a:br>
              <a:rPr lang="en-US" sz="3200" dirty="0"/>
            </a:br>
            <a:r>
              <a:rPr lang="en-US" sz="3200" i="1" u="sng" dirty="0"/>
              <a:t>Market Demand vs Individual Demand</a:t>
            </a:r>
          </a:p>
        </p:txBody>
      </p:sp>
      <p:sp>
        <p:nvSpPr>
          <p:cNvPr id="4" name="Content Placeholder 3">
            <a:extLst>
              <a:ext uri="{FF2B5EF4-FFF2-40B4-BE49-F238E27FC236}">
                <a16:creationId xmlns:a16="http://schemas.microsoft.com/office/drawing/2014/main" id="{FF01F682-3C7C-452D-9F76-A0FC108E9D6C}"/>
              </a:ext>
            </a:extLst>
          </p:cNvPr>
          <p:cNvSpPr>
            <a:spLocks noGrp="1"/>
          </p:cNvSpPr>
          <p:nvPr>
            <p:ph sz="half" idx="1"/>
          </p:nvPr>
        </p:nvSpPr>
        <p:spPr/>
        <p:txBody>
          <a:bodyPr/>
          <a:lstStyle/>
          <a:p>
            <a:pPr marL="0" indent="0">
              <a:buNone/>
            </a:pPr>
            <a:r>
              <a:rPr lang="en-US" dirty="0"/>
              <a:t>       </a:t>
            </a:r>
            <a:r>
              <a:rPr lang="en-US" u="sng" dirty="0"/>
              <a:t>Market Demand</a:t>
            </a:r>
          </a:p>
          <a:p>
            <a:pPr marL="0" indent="0">
              <a:buNone/>
            </a:pPr>
            <a:r>
              <a:rPr lang="en-US" dirty="0"/>
              <a:t>P</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			Q</a:t>
            </a:r>
          </a:p>
          <a:p>
            <a:pPr marL="0" indent="0">
              <a:buNone/>
            </a:pPr>
            <a:endParaRPr lang="en-US" dirty="0"/>
          </a:p>
          <a:p>
            <a:pPr marL="0" indent="0">
              <a:buNone/>
            </a:pPr>
            <a:endParaRPr lang="en-US" dirty="0"/>
          </a:p>
        </p:txBody>
      </p:sp>
      <p:sp>
        <p:nvSpPr>
          <p:cNvPr id="5" name="Content Placeholder 4">
            <a:extLst>
              <a:ext uri="{FF2B5EF4-FFF2-40B4-BE49-F238E27FC236}">
                <a16:creationId xmlns:a16="http://schemas.microsoft.com/office/drawing/2014/main" id="{C27D000E-8FC1-4169-8BAC-7A21841C257B}"/>
              </a:ext>
            </a:extLst>
          </p:cNvPr>
          <p:cNvSpPr>
            <a:spLocks noGrp="1"/>
          </p:cNvSpPr>
          <p:nvPr>
            <p:ph sz="half" idx="2"/>
          </p:nvPr>
        </p:nvSpPr>
        <p:spPr>
          <a:xfrm>
            <a:off x="6172200" y="1600201"/>
            <a:ext cx="4038600" cy="4525963"/>
          </a:xfrm>
        </p:spPr>
        <p:txBody>
          <a:bodyPr/>
          <a:lstStyle/>
          <a:p>
            <a:pPr marL="0" indent="0">
              <a:buNone/>
            </a:pPr>
            <a:r>
              <a:rPr lang="en-US" dirty="0"/>
              <a:t>     </a:t>
            </a:r>
            <a:r>
              <a:rPr lang="en-US" u="sng" dirty="0"/>
              <a:t>Individual Demand</a:t>
            </a:r>
          </a:p>
          <a:p>
            <a:pPr marL="0" indent="0">
              <a:buNone/>
            </a:pPr>
            <a:r>
              <a:rPr lang="en-US" dirty="0"/>
              <a:t>P</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			Q</a:t>
            </a:r>
          </a:p>
        </p:txBody>
      </p:sp>
      <p:cxnSp>
        <p:nvCxnSpPr>
          <p:cNvPr id="7" name="Straight Arrow Connector 6">
            <a:extLst>
              <a:ext uri="{FF2B5EF4-FFF2-40B4-BE49-F238E27FC236}">
                <a16:creationId xmlns:a16="http://schemas.microsoft.com/office/drawing/2014/main" id="{E7E74031-605F-4CD5-B2C2-9150E4E49E34}"/>
              </a:ext>
            </a:extLst>
          </p:cNvPr>
          <p:cNvCxnSpPr>
            <a:cxnSpLocks/>
          </p:cNvCxnSpPr>
          <p:nvPr/>
        </p:nvCxnSpPr>
        <p:spPr>
          <a:xfrm flipV="1">
            <a:off x="2438400" y="2209800"/>
            <a:ext cx="0" cy="2514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7F9101D-792F-4CD5-8D0D-180E990EF656}"/>
              </a:ext>
            </a:extLst>
          </p:cNvPr>
          <p:cNvCxnSpPr/>
          <p:nvPr/>
        </p:nvCxnSpPr>
        <p:spPr>
          <a:xfrm>
            <a:off x="2438400" y="4724400"/>
            <a:ext cx="25146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61F3B1C-6256-4091-9068-431367846068}"/>
              </a:ext>
            </a:extLst>
          </p:cNvPr>
          <p:cNvCxnSpPr/>
          <p:nvPr/>
        </p:nvCxnSpPr>
        <p:spPr>
          <a:xfrm>
            <a:off x="2590800" y="2438400"/>
            <a:ext cx="2133600" cy="20574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07365873-01FC-4762-9E4A-A24588775BC2}"/>
              </a:ext>
            </a:extLst>
          </p:cNvPr>
          <p:cNvCxnSpPr>
            <a:cxnSpLocks/>
          </p:cNvCxnSpPr>
          <p:nvPr/>
        </p:nvCxnSpPr>
        <p:spPr>
          <a:xfrm flipV="1">
            <a:off x="6553200" y="2179320"/>
            <a:ext cx="0" cy="2514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79F93898-ECBC-439D-827C-9406E8F12A0B}"/>
              </a:ext>
            </a:extLst>
          </p:cNvPr>
          <p:cNvCxnSpPr/>
          <p:nvPr/>
        </p:nvCxnSpPr>
        <p:spPr>
          <a:xfrm>
            <a:off x="6477000" y="4693920"/>
            <a:ext cx="25146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7FBD93D-145D-45C9-9067-480CD3870788}"/>
              </a:ext>
            </a:extLst>
          </p:cNvPr>
          <p:cNvCxnSpPr/>
          <p:nvPr/>
        </p:nvCxnSpPr>
        <p:spPr>
          <a:xfrm>
            <a:off x="7315200" y="3505200"/>
            <a:ext cx="838200"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CDC0491-D69D-4669-93BE-422C1F27AD94}"/>
              </a:ext>
            </a:extLst>
          </p:cNvPr>
          <p:cNvCxnSpPr>
            <a:cxnSpLocks/>
          </p:cNvCxnSpPr>
          <p:nvPr/>
        </p:nvCxnSpPr>
        <p:spPr>
          <a:xfrm>
            <a:off x="6705600" y="2819400"/>
            <a:ext cx="609600"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D3FF32A-B041-4091-B3CC-6BBCB73F8F86}"/>
              </a:ext>
            </a:extLst>
          </p:cNvPr>
          <p:cNvCxnSpPr>
            <a:cxnSpLocks/>
          </p:cNvCxnSpPr>
          <p:nvPr/>
        </p:nvCxnSpPr>
        <p:spPr>
          <a:xfrm>
            <a:off x="7315200" y="2819400"/>
            <a:ext cx="0" cy="6858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DC34936-17A0-4FF9-B3D8-E52DCD5496BC}"/>
              </a:ext>
            </a:extLst>
          </p:cNvPr>
          <p:cNvCxnSpPr>
            <a:cxnSpLocks/>
          </p:cNvCxnSpPr>
          <p:nvPr/>
        </p:nvCxnSpPr>
        <p:spPr>
          <a:xfrm>
            <a:off x="8153400" y="3505200"/>
            <a:ext cx="0" cy="6096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6845B13-1670-4335-9841-3E13689F51BE}"/>
              </a:ext>
            </a:extLst>
          </p:cNvPr>
          <p:cNvCxnSpPr>
            <a:cxnSpLocks/>
          </p:cNvCxnSpPr>
          <p:nvPr/>
        </p:nvCxnSpPr>
        <p:spPr>
          <a:xfrm>
            <a:off x="6705600" y="2209800"/>
            <a:ext cx="0" cy="6096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2A12B877-EDF0-48BC-8C3E-C67E17E1422A}"/>
              </a:ext>
            </a:extLst>
          </p:cNvPr>
          <p:cNvSpPr>
            <a:spLocks noGrp="1"/>
          </p:cNvSpPr>
          <p:nvPr>
            <p:ph type="sldNum" sz="quarter" idx="12"/>
          </p:nvPr>
        </p:nvSpPr>
        <p:spPr/>
        <p:txBody>
          <a:bodyPr/>
          <a:lstStyle/>
          <a:p>
            <a:fld id="{2D3B227A-F6FA-48EA-A684-49106483E6A4}" type="slidenum">
              <a:rPr lang="en-US" smtClean="0"/>
              <a:t>29</a:t>
            </a:fld>
            <a:endParaRPr lang="en-US"/>
          </a:p>
        </p:txBody>
      </p:sp>
      <p:sp>
        <p:nvSpPr>
          <p:cNvPr id="8" name="TextBox 7">
            <a:extLst>
              <a:ext uri="{FF2B5EF4-FFF2-40B4-BE49-F238E27FC236}">
                <a16:creationId xmlns:a16="http://schemas.microsoft.com/office/drawing/2014/main" id="{6415DD43-5217-4150-A01D-B3FDA50EA4A5}"/>
              </a:ext>
            </a:extLst>
          </p:cNvPr>
          <p:cNvSpPr txBox="1"/>
          <p:nvPr/>
        </p:nvSpPr>
        <p:spPr>
          <a:xfrm>
            <a:off x="3124200" y="5467141"/>
            <a:ext cx="5328920" cy="830997"/>
          </a:xfrm>
          <a:prstGeom prst="rect">
            <a:avLst/>
          </a:prstGeom>
          <a:noFill/>
          <a:ln w="38100">
            <a:solidFill>
              <a:srgbClr val="0070C0"/>
            </a:solidFill>
          </a:ln>
        </p:spPr>
        <p:txBody>
          <a:bodyPr wrap="square" rtlCol="0">
            <a:spAutoFit/>
          </a:bodyPr>
          <a:lstStyle/>
          <a:p>
            <a:r>
              <a:rPr lang="en-US" sz="2400" dirty="0">
                <a:solidFill>
                  <a:srgbClr val="0070C0"/>
                </a:solidFill>
              </a:rPr>
              <a:t>Market Demand is the aggregation of the individual demands of many consumers </a:t>
            </a:r>
          </a:p>
        </p:txBody>
      </p:sp>
    </p:spTree>
    <p:extLst>
      <p:ext uri="{BB962C8B-B14F-4D97-AF65-F5344CB8AC3E}">
        <p14:creationId xmlns:p14="http://schemas.microsoft.com/office/powerpoint/2010/main" val="1342999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99FCA-F332-4027-B53D-F24DA104FAD7}"/>
              </a:ext>
            </a:extLst>
          </p:cNvPr>
          <p:cNvSpPr>
            <a:spLocks noGrp="1"/>
          </p:cNvSpPr>
          <p:nvPr>
            <p:ph type="title"/>
          </p:nvPr>
        </p:nvSpPr>
        <p:spPr>
          <a:xfrm>
            <a:off x="630811" y="0"/>
            <a:ext cx="10515600" cy="1325563"/>
          </a:xfrm>
        </p:spPr>
        <p:txBody>
          <a:bodyPr/>
          <a:lstStyle/>
          <a:p>
            <a:r>
              <a:rPr lang="en-US" dirty="0"/>
              <a:t>Course Characteristics</a:t>
            </a:r>
          </a:p>
        </p:txBody>
      </p:sp>
      <p:sp>
        <p:nvSpPr>
          <p:cNvPr id="3" name="Content Placeholder 2">
            <a:extLst>
              <a:ext uri="{FF2B5EF4-FFF2-40B4-BE49-F238E27FC236}">
                <a16:creationId xmlns:a16="http://schemas.microsoft.com/office/drawing/2014/main" id="{CB4B3800-921C-48B8-B872-FC3E91013640}"/>
              </a:ext>
            </a:extLst>
          </p:cNvPr>
          <p:cNvSpPr>
            <a:spLocks noGrp="1"/>
          </p:cNvSpPr>
          <p:nvPr>
            <p:ph idx="1"/>
          </p:nvPr>
        </p:nvSpPr>
        <p:spPr>
          <a:xfrm>
            <a:off x="630811" y="1197204"/>
            <a:ext cx="10515600" cy="5660796"/>
          </a:xfrm>
        </p:spPr>
        <p:txBody>
          <a:bodyPr>
            <a:normAutofit fontScale="92500" lnSpcReduction="20000"/>
          </a:bodyPr>
          <a:lstStyle/>
          <a:p>
            <a:r>
              <a:rPr lang="en-US" dirty="0"/>
              <a:t>Course Goals</a:t>
            </a:r>
          </a:p>
          <a:p>
            <a:pPr lvl="1"/>
            <a:r>
              <a:rPr lang="en-US" dirty="0"/>
              <a:t>Prepare students to practice antitrust</a:t>
            </a:r>
          </a:p>
          <a:p>
            <a:pPr lvl="1"/>
            <a:r>
              <a:rPr lang="en-US" dirty="0"/>
              <a:t>Prepare students to understand and critically evaluate legal and economic arguments involving antitrust and competition</a:t>
            </a:r>
          </a:p>
          <a:p>
            <a:pPr lvl="1"/>
            <a:r>
              <a:rPr lang="en-US" dirty="0"/>
              <a:t>Provide an economic (decision theory) framework for designing and analyzing legal rules </a:t>
            </a:r>
          </a:p>
          <a:p>
            <a:pPr lvl="1"/>
            <a:r>
              <a:rPr lang="en-US" dirty="0"/>
              <a:t>Improve student confidence in reading and using economics and numbers </a:t>
            </a:r>
          </a:p>
          <a:p>
            <a:r>
              <a:rPr lang="en-US" dirty="0"/>
              <a:t>4 credits, so more work expected</a:t>
            </a:r>
          </a:p>
          <a:p>
            <a:r>
              <a:rPr lang="en-US" dirty="0"/>
              <a:t>Economics in course</a:t>
            </a:r>
          </a:p>
          <a:p>
            <a:pPr lvl="1"/>
            <a:r>
              <a:rPr lang="en-US" dirty="0">
                <a:solidFill>
                  <a:srgbClr val="C00000"/>
                </a:solidFill>
              </a:rPr>
              <a:t>No economics background is required</a:t>
            </a:r>
          </a:p>
          <a:p>
            <a:pPr lvl="1"/>
            <a:r>
              <a:rPr lang="en-US" dirty="0">
                <a:solidFill>
                  <a:srgbClr val="C00000"/>
                </a:solidFill>
              </a:rPr>
              <a:t>No math needed beyond arithmetic. Just a little simple geometry. </a:t>
            </a:r>
          </a:p>
          <a:p>
            <a:pPr lvl="1"/>
            <a:r>
              <a:rPr lang="en-US" dirty="0"/>
              <a:t>Materials introduce and use diagrams throughout</a:t>
            </a:r>
          </a:p>
          <a:p>
            <a:pPr lvl="1"/>
            <a:r>
              <a:rPr lang="en-US" dirty="0"/>
              <a:t>One course goal is to improve your confidence in economics and numbers</a:t>
            </a:r>
          </a:p>
          <a:p>
            <a:r>
              <a:rPr lang="en-US" dirty="0"/>
              <a:t>Biases </a:t>
            </a:r>
          </a:p>
          <a:p>
            <a:pPr lvl="1"/>
            <a:r>
              <a:rPr lang="en-US" dirty="0"/>
              <a:t>I am a progressive, Post-Chicago economist, and critical of Chicago-School arguments</a:t>
            </a:r>
          </a:p>
          <a:p>
            <a:pPr lvl="1"/>
            <a:r>
              <a:rPr lang="en-US" dirty="0"/>
              <a:t>I also often will criticize the Court’s economics, legal reasoning and legal standards</a:t>
            </a:r>
          </a:p>
          <a:p>
            <a:pPr marL="457200" lvl="1" indent="0">
              <a:buNone/>
            </a:pPr>
            <a:endParaRPr lang="en-US" dirty="0"/>
          </a:p>
          <a:p>
            <a:endParaRPr lang="en-US" dirty="0"/>
          </a:p>
          <a:p>
            <a:endParaRPr lang="en-US" dirty="0"/>
          </a:p>
        </p:txBody>
      </p:sp>
    </p:spTree>
    <p:extLst>
      <p:ext uri="{BB962C8B-B14F-4D97-AF65-F5344CB8AC3E}">
        <p14:creationId xmlns:p14="http://schemas.microsoft.com/office/powerpoint/2010/main" val="2330450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Object 6">
            <a:extLst>
              <a:ext uri="{FF2B5EF4-FFF2-40B4-BE49-F238E27FC236}">
                <a16:creationId xmlns:a16="http://schemas.microsoft.com/office/drawing/2014/main" id="{D035DFEA-97D6-4857-B667-3821F5C26540}"/>
              </a:ext>
            </a:extLst>
          </p:cNvPr>
          <p:cNvGraphicFramePr>
            <a:graphicFrameLocks noChangeAspect="1"/>
          </p:cNvGraphicFramePr>
          <p:nvPr>
            <p:extLst>
              <p:ext uri="{D42A27DB-BD31-4B8C-83A1-F6EECF244321}">
                <p14:modId xmlns:p14="http://schemas.microsoft.com/office/powerpoint/2010/main" val="3387103864"/>
              </p:ext>
            </p:extLst>
          </p:nvPr>
        </p:nvGraphicFramePr>
        <p:xfrm>
          <a:off x="2141709" y="1938338"/>
          <a:ext cx="7418388" cy="4648200"/>
        </p:xfrm>
        <a:graphic>
          <a:graphicData uri="http://schemas.openxmlformats.org/presentationml/2006/ole">
            <mc:AlternateContent xmlns:mc="http://schemas.openxmlformats.org/markup-compatibility/2006">
              <mc:Choice xmlns:v="urn:schemas-microsoft-com:vml" Requires="v">
                <p:oleObj name="Presentation" r:id="rId2" imgW="3435096" imgH="2577326" progId="PowerPoint.Show.12">
                  <p:embed/>
                </p:oleObj>
              </mc:Choice>
              <mc:Fallback>
                <p:oleObj name="Presentation" r:id="rId2" imgW="3435096" imgH="2577326" progId="PowerPoint.Show.12">
                  <p:embed/>
                  <p:pic>
                    <p:nvPicPr>
                      <p:cNvPr id="20482" name="Object 6">
                        <a:extLst>
                          <a:ext uri="{FF2B5EF4-FFF2-40B4-BE49-F238E27FC236}">
                            <a16:creationId xmlns:a16="http://schemas.microsoft.com/office/drawing/2014/main" id="{D035DFEA-97D6-4857-B667-3821F5C26540}"/>
                          </a:ext>
                        </a:extLst>
                      </p:cNvPr>
                      <p:cNvPicPr>
                        <a:picLocks noChangeAspect="1" noChangeArrowheads="1"/>
                      </p:cNvPicPr>
                      <p:nvPr/>
                    </p:nvPicPr>
                    <p:blipFill>
                      <a:blip r:embed="rId3"/>
                      <a:srcRect/>
                      <a:stretch>
                        <a:fillRect/>
                      </a:stretch>
                    </p:blipFill>
                    <p:spPr bwMode="auto">
                      <a:xfrm>
                        <a:off x="2141709" y="1938338"/>
                        <a:ext cx="7418388" cy="4648200"/>
                      </a:xfrm>
                      <a:prstGeom prst="rect">
                        <a:avLst/>
                      </a:prstGeom>
                      <a:noFill/>
                      <a:ln>
                        <a:noFill/>
                      </a:ln>
                    </p:spPr>
                  </p:pic>
                </p:oleObj>
              </mc:Fallback>
            </mc:AlternateContent>
          </a:graphicData>
        </a:graphic>
      </p:graphicFrame>
      <p:sp>
        <p:nvSpPr>
          <p:cNvPr id="20483" name="TextBox 1">
            <a:extLst>
              <a:ext uri="{FF2B5EF4-FFF2-40B4-BE49-F238E27FC236}">
                <a16:creationId xmlns:a16="http://schemas.microsoft.com/office/drawing/2014/main" id="{06464A74-1BD7-427B-B9AA-933E524FE0B9}"/>
              </a:ext>
            </a:extLst>
          </p:cNvPr>
          <p:cNvSpPr txBox="1">
            <a:spLocks noChangeArrowheads="1"/>
          </p:cNvSpPr>
          <p:nvPr/>
        </p:nvSpPr>
        <p:spPr bwMode="auto">
          <a:xfrm>
            <a:off x="9351963" y="6248400"/>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altLang="en-US" sz="1600" dirty="0">
                <a:latin typeface="Times New Roman" panose="02020603050405020304" pitchFamily="18" charset="0"/>
                <a:cs typeface="Times New Roman" panose="02020603050405020304" pitchFamily="18" charset="0"/>
              </a:rPr>
              <a:t>p. 22</a:t>
            </a:r>
          </a:p>
        </p:txBody>
      </p:sp>
      <p:sp>
        <p:nvSpPr>
          <p:cNvPr id="2" name="TextBox 1">
            <a:extLst>
              <a:ext uri="{FF2B5EF4-FFF2-40B4-BE49-F238E27FC236}">
                <a16:creationId xmlns:a16="http://schemas.microsoft.com/office/drawing/2014/main" id="{E295A1E9-D1BC-44A8-B851-E315A73C8647}"/>
              </a:ext>
            </a:extLst>
          </p:cNvPr>
          <p:cNvSpPr txBox="1"/>
          <p:nvPr/>
        </p:nvSpPr>
        <p:spPr>
          <a:xfrm flipH="1">
            <a:off x="1642800" y="297827"/>
            <a:ext cx="8906399" cy="1077218"/>
          </a:xfrm>
          <a:prstGeom prst="rect">
            <a:avLst/>
          </a:prstGeom>
          <a:noFill/>
        </p:spPr>
        <p:txBody>
          <a:bodyPr wrap="square" rtlCol="0">
            <a:spAutoFit/>
          </a:bodyPr>
          <a:lstStyle/>
          <a:p>
            <a:pPr>
              <a:spcBef>
                <a:spcPts val="300"/>
              </a:spcBef>
            </a:pPr>
            <a:r>
              <a:rPr lang="en-US" sz="3200" dirty="0"/>
              <a:t>Demand Curves Depends on the “Universe” …</a:t>
            </a:r>
            <a:br>
              <a:rPr lang="en-US" sz="3200" dirty="0"/>
            </a:br>
            <a:r>
              <a:rPr lang="en-US" sz="3200" dirty="0"/>
              <a:t>How Many Individuals and Firms are Included?</a:t>
            </a:r>
          </a:p>
        </p:txBody>
      </p:sp>
      <p:sp>
        <p:nvSpPr>
          <p:cNvPr id="3" name="Slide Number Placeholder 2">
            <a:extLst>
              <a:ext uri="{FF2B5EF4-FFF2-40B4-BE49-F238E27FC236}">
                <a16:creationId xmlns:a16="http://schemas.microsoft.com/office/drawing/2014/main" id="{6C2D1687-2B5E-4BC7-A410-33D63969EF30}"/>
              </a:ext>
            </a:extLst>
          </p:cNvPr>
          <p:cNvSpPr>
            <a:spLocks noGrp="1"/>
          </p:cNvSpPr>
          <p:nvPr>
            <p:ph type="sldNum" sz="quarter" idx="12"/>
          </p:nvPr>
        </p:nvSpPr>
        <p:spPr/>
        <p:txBody>
          <a:bodyPr/>
          <a:lstStyle/>
          <a:p>
            <a:fld id="{2D3B227A-F6FA-48EA-A684-49106483E6A4}" type="slidenum">
              <a:rPr lang="en-US" smtClean="0"/>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Arrow Connector 13">
            <a:extLst>
              <a:ext uri="{FF2B5EF4-FFF2-40B4-BE49-F238E27FC236}">
                <a16:creationId xmlns:a16="http://schemas.microsoft.com/office/drawing/2014/main" id="{AF7E42C5-6C6A-4D71-A7BE-CB628D1A55AE}"/>
              </a:ext>
            </a:extLst>
          </p:cNvPr>
          <p:cNvCxnSpPr/>
          <p:nvPr/>
        </p:nvCxnSpPr>
        <p:spPr>
          <a:xfrm flipV="1">
            <a:off x="3505200" y="1066800"/>
            <a:ext cx="0" cy="411480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AD4F663-58E9-4702-932B-DE715FB216E6}"/>
              </a:ext>
            </a:extLst>
          </p:cNvPr>
          <p:cNvCxnSpPr/>
          <p:nvPr/>
        </p:nvCxnSpPr>
        <p:spPr>
          <a:xfrm>
            <a:off x="3505200" y="5181600"/>
            <a:ext cx="4960938" cy="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508" name="TextBox 15">
            <a:extLst>
              <a:ext uri="{FF2B5EF4-FFF2-40B4-BE49-F238E27FC236}">
                <a16:creationId xmlns:a16="http://schemas.microsoft.com/office/drawing/2014/main" id="{0E88CF16-0A69-484F-A5E1-74487FF87684}"/>
              </a:ext>
            </a:extLst>
          </p:cNvPr>
          <p:cNvSpPr txBox="1">
            <a:spLocks noChangeArrowheads="1"/>
          </p:cNvSpPr>
          <p:nvPr/>
        </p:nvSpPr>
        <p:spPr bwMode="auto">
          <a:xfrm rot="-5400000">
            <a:off x="2959101" y="1349376"/>
            <a:ext cx="8429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200">
                <a:latin typeface="Times New Roman" panose="02020603050405020304" pitchFamily="18" charset="0"/>
                <a:cs typeface="Times New Roman" panose="02020603050405020304" pitchFamily="18" charset="0"/>
              </a:rPr>
              <a:t>Price</a:t>
            </a:r>
          </a:p>
        </p:txBody>
      </p:sp>
      <p:sp>
        <p:nvSpPr>
          <p:cNvPr id="21509" name="TextBox 16">
            <a:extLst>
              <a:ext uri="{FF2B5EF4-FFF2-40B4-BE49-F238E27FC236}">
                <a16:creationId xmlns:a16="http://schemas.microsoft.com/office/drawing/2014/main" id="{DD7CB463-7E42-420A-A9E9-4213AACC8D1A}"/>
              </a:ext>
            </a:extLst>
          </p:cNvPr>
          <p:cNvSpPr txBox="1">
            <a:spLocks noChangeArrowheads="1"/>
          </p:cNvSpPr>
          <p:nvPr/>
        </p:nvSpPr>
        <p:spPr bwMode="auto">
          <a:xfrm>
            <a:off x="7475538" y="5162551"/>
            <a:ext cx="990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200">
                <a:latin typeface="Times New Roman" panose="02020603050405020304" pitchFamily="18" charset="0"/>
                <a:cs typeface="Times New Roman" panose="02020603050405020304" pitchFamily="18" charset="0"/>
              </a:rPr>
              <a:t>Quantity </a:t>
            </a:r>
          </a:p>
        </p:txBody>
      </p:sp>
      <p:sp>
        <p:nvSpPr>
          <p:cNvPr id="21510" name="TextBox 17">
            <a:extLst>
              <a:ext uri="{FF2B5EF4-FFF2-40B4-BE49-F238E27FC236}">
                <a16:creationId xmlns:a16="http://schemas.microsoft.com/office/drawing/2014/main" id="{1CA477BC-0DCE-4066-B818-0D73469F98BB}"/>
              </a:ext>
            </a:extLst>
          </p:cNvPr>
          <p:cNvSpPr txBox="1">
            <a:spLocks noChangeArrowheads="1"/>
          </p:cNvSpPr>
          <p:nvPr/>
        </p:nvSpPr>
        <p:spPr bwMode="auto">
          <a:xfrm>
            <a:off x="140223" y="-93503"/>
            <a:ext cx="6729953"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dirty="0">
                <a:latin typeface="Times New Roman" panose="02020603050405020304" pitchFamily="18" charset="0"/>
                <a:cs typeface="Times New Roman" panose="02020603050405020304" pitchFamily="18" charset="0"/>
              </a:rPr>
              <a:t> </a:t>
            </a:r>
            <a:r>
              <a:rPr lang="en-US" altLang="en-US" u="sng" dirty="0">
                <a:latin typeface="Times New Roman" panose="02020603050405020304" pitchFamily="18" charset="0"/>
                <a:cs typeface="Times New Roman" panose="02020603050405020304" pitchFamily="18" charset="0"/>
              </a:rPr>
              <a:t>“Elasticity” of Demand </a:t>
            </a:r>
          </a:p>
          <a:p>
            <a:pPr algn="ctr">
              <a:spcBef>
                <a:spcPct val="0"/>
              </a:spcBef>
              <a:buFontTx/>
              <a:buNone/>
            </a:pPr>
            <a:r>
              <a:rPr lang="en-US" altLang="en-US" sz="1800" dirty="0">
                <a:latin typeface="Times New Roman" panose="02020603050405020304" pitchFamily="18" charset="0"/>
                <a:cs typeface="Times New Roman" panose="02020603050405020304" pitchFamily="18" charset="0"/>
              </a:rPr>
              <a:t>Figure 1-2:</a:t>
            </a:r>
          </a:p>
          <a:p>
            <a:pPr algn="ctr">
              <a:spcBef>
                <a:spcPct val="0"/>
              </a:spcBef>
              <a:buFontTx/>
              <a:buNone/>
            </a:pPr>
            <a:r>
              <a:rPr lang="en-US" altLang="en-US" sz="1800" dirty="0">
                <a:latin typeface="Times New Roman" panose="02020603050405020304" pitchFamily="18" charset="0"/>
                <a:cs typeface="Times New Roman" panose="02020603050405020304" pitchFamily="18" charset="0"/>
              </a:rPr>
              <a:t>Demand Elasticities Compared</a:t>
            </a:r>
          </a:p>
        </p:txBody>
      </p:sp>
      <p:sp>
        <p:nvSpPr>
          <p:cNvPr id="19" name="Arc 18">
            <a:extLst>
              <a:ext uri="{FF2B5EF4-FFF2-40B4-BE49-F238E27FC236}">
                <a16:creationId xmlns:a16="http://schemas.microsoft.com/office/drawing/2014/main" id="{603EFF3E-52C3-49A2-B2E0-308E167A1506}"/>
              </a:ext>
            </a:extLst>
          </p:cNvPr>
          <p:cNvSpPr/>
          <p:nvPr/>
        </p:nvSpPr>
        <p:spPr>
          <a:xfrm rot="236366">
            <a:off x="1633048" y="3044537"/>
            <a:ext cx="5818910" cy="302567"/>
          </a:xfrm>
          <a:prstGeom prst="arc">
            <a:avLst>
              <a:gd name="adj1" fmla="val 12309429"/>
              <a:gd name="adj2" fmla="val 21589122"/>
            </a:avLst>
          </a:prstGeom>
          <a:ln w="28575">
            <a:solidFill>
              <a:schemeClr val="accent6"/>
            </a:solidFill>
          </a:ln>
          <a:scene3d>
            <a:camera prst="orthographicFront">
              <a:rot lat="0" lon="10800000" rev="0"/>
            </a:camera>
            <a:lightRig rig="threePt" dir="t"/>
          </a:scene3d>
        </p:spPr>
        <p:style>
          <a:lnRef idx="2">
            <a:schemeClr val="dk1"/>
          </a:lnRef>
          <a:fillRef idx="0">
            <a:schemeClr val="dk1"/>
          </a:fillRef>
          <a:effectRef idx="1">
            <a:schemeClr val="dk1"/>
          </a:effectRef>
          <a:fontRef idx="minor">
            <a:schemeClr val="tx1"/>
          </a:fontRef>
        </p:style>
        <p:txBody>
          <a:bodyPr anchor="ctr"/>
          <a:lstStyle/>
          <a:p>
            <a:pPr algn="ctr">
              <a:defRPr/>
            </a:pPr>
            <a:endParaRPr lang="en-US"/>
          </a:p>
        </p:txBody>
      </p:sp>
      <p:cxnSp>
        <p:nvCxnSpPr>
          <p:cNvPr id="20" name="Straight Arrow Connector 19">
            <a:extLst>
              <a:ext uri="{FF2B5EF4-FFF2-40B4-BE49-F238E27FC236}">
                <a16:creationId xmlns:a16="http://schemas.microsoft.com/office/drawing/2014/main" id="{5C4156D1-FCAF-4FE8-8E26-8C304C9438CE}"/>
              </a:ext>
            </a:extLst>
          </p:cNvPr>
          <p:cNvCxnSpPr/>
          <p:nvPr/>
        </p:nvCxnSpPr>
        <p:spPr>
          <a:xfrm flipV="1">
            <a:off x="4945064" y="3159125"/>
            <a:ext cx="465137" cy="61753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513" name="TextBox 20">
            <a:extLst>
              <a:ext uri="{FF2B5EF4-FFF2-40B4-BE49-F238E27FC236}">
                <a16:creationId xmlns:a16="http://schemas.microsoft.com/office/drawing/2014/main" id="{64271219-A214-4C8A-A170-2E1A0432A133}"/>
              </a:ext>
            </a:extLst>
          </p:cNvPr>
          <p:cNvSpPr txBox="1">
            <a:spLocks noChangeArrowheads="1"/>
          </p:cNvSpPr>
          <p:nvPr/>
        </p:nvSpPr>
        <p:spPr bwMode="auto">
          <a:xfrm>
            <a:off x="3721101" y="3657601"/>
            <a:ext cx="11350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200" b="1" dirty="0">
                <a:latin typeface="Times New Roman" panose="02020603050405020304" pitchFamily="18" charset="0"/>
                <a:cs typeface="Times New Roman" panose="02020603050405020304" pitchFamily="18" charset="0"/>
              </a:rPr>
              <a:t>Highly Elastic Demand</a:t>
            </a:r>
          </a:p>
        </p:txBody>
      </p:sp>
      <p:sp>
        <p:nvSpPr>
          <p:cNvPr id="22" name="Arc 21">
            <a:extLst>
              <a:ext uri="{FF2B5EF4-FFF2-40B4-BE49-F238E27FC236}">
                <a16:creationId xmlns:a16="http://schemas.microsoft.com/office/drawing/2014/main" id="{98D04ADF-D9DB-4D97-A3A9-47A149B56B1B}"/>
              </a:ext>
            </a:extLst>
          </p:cNvPr>
          <p:cNvSpPr/>
          <p:nvPr/>
        </p:nvSpPr>
        <p:spPr>
          <a:xfrm rot="21297688">
            <a:off x="4538229" y="1339802"/>
            <a:ext cx="2895600" cy="6019800"/>
          </a:xfrm>
          <a:prstGeom prst="arc">
            <a:avLst>
              <a:gd name="adj1" fmla="val 16331278"/>
              <a:gd name="adj2" fmla="val 895738"/>
            </a:avLst>
          </a:prstGeom>
          <a:ln w="38100">
            <a:solidFill>
              <a:srgbClr val="D1234C"/>
            </a:solidFill>
          </a:ln>
          <a:scene3d>
            <a:camera prst="orthographicFront">
              <a:rot lat="299114" lon="543421" rev="11063692"/>
            </a:camera>
            <a:lightRig rig="threePt" dir="t"/>
          </a:scene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23" name="Straight Arrow Connector 22">
            <a:extLst>
              <a:ext uri="{FF2B5EF4-FFF2-40B4-BE49-F238E27FC236}">
                <a16:creationId xmlns:a16="http://schemas.microsoft.com/office/drawing/2014/main" id="{A001BC94-6CDD-4E0F-BD49-C3539C1F5F37}"/>
              </a:ext>
            </a:extLst>
          </p:cNvPr>
          <p:cNvCxnSpPr/>
          <p:nvPr/>
        </p:nvCxnSpPr>
        <p:spPr>
          <a:xfrm flipH="1">
            <a:off x="5992814" y="1487488"/>
            <a:ext cx="663575" cy="457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516" name="TextBox 23">
            <a:extLst>
              <a:ext uri="{FF2B5EF4-FFF2-40B4-BE49-F238E27FC236}">
                <a16:creationId xmlns:a16="http://schemas.microsoft.com/office/drawing/2014/main" id="{757DB855-6B85-45BE-8F76-0171C74E26C9}"/>
              </a:ext>
            </a:extLst>
          </p:cNvPr>
          <p:cNvSpPr txBox="1">
            <a:spLocks noChangeArrowheads="1"/>
          </p:cNvSpPr>
          <p:nvPr/>
        </p:nvSpPr>
        <p:spPr bwMode="auto">
          <a:xfrm>
            <a:off x="6656388" y="1257301"/>
            <a:ext cx="1314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200" b="1" dirty="0">
                <a:latin typeface="Times New Roman" panose="02020603050405020304" pitchFamily="18" charset="0"/>
                <a:cs typeface="Times New Roman" panose="02020603050405020304" pitchFamily="18" charset="0"/>
              </a:rPr>
              <a:t>Highly Inelastic Demand</a:t>
            </a:r>
          </a:p>
        </p:txBody>
      </p:sp>
      <p:sp>
        <p:nvSpPr>
          <p:cNvPr id="21517" name="TextBox 24">
            <a:extLst>
              <a:ext uri="{FF2B5EF4-FFF2-40B4-BE49-F238E27FC236}">
                <a16:creationId xmlns:a16="http://schemas.microsoft.com/office/drawing/2014/main" id="{9505B189-25F1-4A87-A3A5-B050511318B3}"/>
              </a:ext>
            </a:extLst>
          </p:cNvPr>
          <p:cNvSpPr txBox="1">
            <a:spLocks noChangeArrowheads="1"/>
          </p:cNvSpPr>
          <p:nvPr/>
        </p:nvSpPr>
        <p:spPr bwMode="auto">
          <a:xfrm>
            <a:off x="9448801" y="6248400"/>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altLang="en-US" sz="1600" dirty="0">
                <a:latin typeface="Times New Roman" panose="02020603050405020304" pitchFamily="18" charset="0"/>
                <a:cs typeface="Times New Roman" panose="02020603050405020304" pitchFamily="18" charset="0"/>
              </a:rPr>
              <a:t>p. 24</a:t>
            </a:r>
          </a:p>
        </p:txBody>
      </p:sp>
      <p:sp>
        <p:nvSpPr>
          <p:cNvPr id="2" name="TextBox 1">
            <a:extLst>
              <a:ext uri="{FF2B5EF4-FFF2-40B4-BE49-F238E27FC236}">
                <a16:creationId xmlns:a16="http://schemas.microsoft.com/office/drawing/2014/main" id="{BDB9A6F1-A1EB-4971-A76D-9C1C3CA874DE}"/>
              </a:ext>
            </a:extLst>
          </p:cNvPr>
          <p:cNvSpPr txBox="1"/>
          <p:nvPr/>
        </p:nvSpPr>
        <p:spPr>
          <a:xfrm>
            <a:off x="670792" y="5385750"/>
            <a:ext cx="8319000" cy="1477328"/>
          </a:xfrm>
          <a:prstGeom prst="rect">
            <a:avLst/>
          </a:prstGeom>
          <a:noFill/>
          <a:ln w="28575">
            <a:solidFill>
              <a:srgbClr val="C00000"/>
            </a:solidFill>
          </a:ln>
        </p:spPr>
        <p:txBody>
          <a:bodyPr wrap="square" rtlCol="0">
            <a:spAutoFit/>
          </a:bodyPr>
          <a:lstStyle/>
          <a:p>
            <a:r>
              <a:rPr lang="en-US" dirty="0">
                <a:solidFill>
                  <a:srgbClr val="C00000"/>
                </a:solidFill>
              </a:rPr>
              <a:t>“Elasticity” measures the sensitivity of demand to price: </a:t>
            </a:r>
            <a:br>
              <a:rPr lang="en-US" dirty="0">
                <a:solidFill>
                  <a:srgbClr val="C00000"/>
                </a:solidFill>
              </a:rPr>
            </a:br>
            <a:r>
              <a:rPr lang="en-US" i="1" dirty="0">
                <a:solidFill>
                  <a:srgbClr val="C00000"/>
                </a:solidFill>
              </a:rPr>
              <a:t>Percentage decrease in demand from a 1% increase in price.   </a:t>
            </a:r>
          </a:p>
          <a:p>
            <a:endParaRPr lang="en-US" dirty="0">
              <a:solidFill>
                <a:srgbClr val="C00000"/>
              </a:solidFill>
            </a:endParaRPr>
          </a:p>
          <a:p>
            <a:r>
              <a:rPr lang="en-US" b="1" u="sng" dirty="0">
                <a:solidFill>
                  <a:srgbClr val="C00000"/>
                </a:solidFill>
              </a:rPr>
              <a:t>Example</a:t>
            </a:r>
            <a:r>
              <a:rPr lang="en-US" b="1" dirty="0">
                <a:solidFill>
                  <a:srgbClr val="C00000"/>
                </a:solidFill>
              </a:rPr>
              <a:t>: Price increases by 5%; demand falls by 10%; </a:t>
            </a:r>
          </a:p>
          <a:p>
            <a:r>
              <a:rPr lang="en-US" b="1" dirty="0">
                <a:solidFill>
                  <a:srgbClr val="C00000"/>
                </a:solidFill>
              </a:rPr>
              <a:t>                  Elasticity = 10% </a:t>
            </a:r>
            <a:r>
              <a:rPr lang="en-US"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b="1" dirty="0">
                <a:solidFill>
                  <a:srgbClr val="C00000"/>
                </a:solidFill>
              </a:rPr>
              <a:t> 5% = 2</a:t>
            </a:r>
          </a:p>
        </p:txBody>
      </p:sp>
      <p:sp>
        <p:nvSpPr>
          <p:cNvPr id="3" name="Slide Number Placeholder 2">
            <a:extLst>
              <a:ext uri="{FF2B5EF4-FFF2-40B4-BE49-F238E27FC236}">
                <a16:creationId xmlns:a16="http://schemas.microsoft.com/office/drawing/2014/main" id="{06531687-AC40-450D-BE19-8F24E7621EED}"/>
              </a:ext>
            </a:extLst>
          </p:cNvPr>
          <p:cNvSpPr>
            <a:spLocks noGrp="1"/>
          </p:cNvSpPr>
          <p:nvPr>
            <p:ph type="sldNum" sz="quarter" idx="12"/>
          </p:nvPr>
        </p:nvSpPr>
        <p:spPr/>
        <p:txBody>
          <a:bodyPr/>
          <a:lstStyle/>
          <a:p>
            <a:fld id="{2D3B227A-F6FA-48EA-A684-49106483E6A4}" type="slidenum">
              <a:rPr lang="en-US" smtClean="0"/>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50EFA-9654-4DB1-9389-41FD4DC6A87B}"/>
              </a:ext>
            </a:extLst>
          </p:cNvPr>
          <p:cNvSpPr>
            <a:spLocks noGrp="1"/>
          </p:cNvSpPr>
          <p:nvPr>
            <p:ph type="title"/>
          </p:nvPr>
        </p:nvSpPr>
        <p:spPr/>
        <p:txBody>
          <a:bodyPr/>
          <a:lstStyle/>
          <a:p>
            <a:r>
              <a:rPr lang="en-US" dirty="0"/>
              <a:t> </a:t>
            </a:r>
          </a:p>
        </p:txBody>
      </p:sp>
      <p:sp>
        <p:nvSpPr>
          <p:cNvPr id="3" name="Text Placeholder 2">
            <a:extLst>
              <a:ext uri="{FF2B5EF4-FFF2-40B4-BE49-F238E27FC236}">
                <a16:creationId xmlns:a16="http://schemas.microsoft.com/office/drawing/2014/main" id="{7B008932-3D0B-43AC-BFBB-066FDC62BBF7}"/>
              </a:ext>
            </a:extLst>
          </p:cNvPr>
          <p:cNvSpPr>
            <a:spLocks noGrp="1"/>
          </p:cNvSpPr>
          <p:nvPr>
            <p:ph type="body" idx="1"/>
          </p:nvPr>
        </p:nvSpPr>
        <p:spPr>
          <a:xfrm>
            <a:off x="831850" y="2522538"/>
            <a:ext cx="10515600" cy="1500187"/>
          </a:xfrm>
        </p:spPr>
        <p:txBody>
          <a:bodyPr>
            <a:normAutofit/>
          </a:bodyPr>
          <a:lstStyle/>
          <a:p>
            <a:r>
              <a:rPr lang="en-US" sz="2800" dirty="0">
                <a:solidFill>
                  <a:schemeClr val="tx1"/>
                </a:solidFill>
              </a:rPr>
              <a:t>Explaining How Individual Step Function Demands Aggregate Up to a Smooth Market Demand Curve</a:t>
            </a:r>
          </a:p>
        </p:txBody>
      </p:sp>
      <p:sp>
        <p:nvSpPr>
          <p:cNvPr id="4" name="Slide Number Placeholder 3">
            <a:extLst>
              <a:ext uri="{FF2B5EF4-FFF2-40B4-BE49-F238E27FC236}">
                <a16:creationId xmlns:a16="http://schemas.microsoft.com/office/drawing/2014/main" id="{FBE34413-465B-4F30-B5C3-6C1C4CE47D7C}"/>
              </a:ext>
            </a:extLst>
          </p:cNvPr>
          <p:cNvSpPr>
            <a:spLocks noGrp="1"/>
          </p:cNvSpPr>
          <p:nvPr>
            <p:ph type="sldNum" sz="quarter" idx="12"/>
          </p:nvPr>
        </p:nvSpPr>
        <p:spPr/>
        <p:txBody>
          <a:bodyPr/>
          <a:lstStyle/>
          <a:p>
            <a:fld id="{2D3B227A-F6FA-48EA-A684-49106483E6A4}" type="slidenum">
              <a:rPr lang="en-US" smtClean="0"/>
              <a:t>32</a:t>
            </a:fld>
            <a:endParaRPr lang="en-US"/>
          </a:p>
        </p:txBody>
      </p:sp>
    </p:spTree>
    <p:extLst>
      <p:ext uri="{BB962C8B-B14F-4D97-AF65-F5344CB8AC3E}">
        <p14:creationId xmlns:p14="http://schemas.microsoft.com/office/powerpoint/2010/main" val="8472194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4697C-101A-43ED-8BDC-FFB480AA9769}"/>
              </a:ext>
            </a:extLst>
          </p:cNvPr>
          <p:cNvSpPr>
            <a:spLocks noGrp="1"/>
          </p:cNvSpPr>
          <p:nvPr>
            <p:ph type="title"/>
          </p:nvPr>
        </p:nvSpPr>
        <p:spPr>
          <a:xfrm>
            <a:off x="1905000" y="147638"/>
            <a:ext cx="8229600" cy="1143000"/>
          </a:xfrm>
        </p:spPr>
        <p:txBody>
          <a:bodyPr>
            <a:noAutofit/>
          </a:bodyPr>
          <a:lstStyle/>
          <a:p>
            <a:r>
              <a:rPr lang="en-US" sz="3200" dirty="0"/>
              <a:t>Market Demand vs Individual Demand</a:t>
            </a:r>
            <a:br>
              <a:rPr lang="en-US" sz="3200" dirty="0"/>
            </a:br>
            <a:r>
              <a:rPr lang="en-US" sz="3200" dirty="0"/>
              <a:t>Price (P) vs Quantity (Q)</a:t>
            </a:r>
          </a:p>
        </p:txBody>
      </p:sp>
      <p:sp>
        <p:nvSpPr>
          <p:cNvPr id="4" name="Content Placeholder 3">
            <a:extLst>
              <a:ext uri="{FF2B5EF4-FFF2-40B4-BE49-F238E27FC236}">
                <a16:creationId xmlns:a16="http://schemas.microsoft.com/office/drawing/2014/main" id="{FF01F682-3C7C-452D-9F76-A0FC108E9D6C}"/>
              </a:ext>
            </a:extLst>
          </p:cNvPr>
          <p:cNvSpPr>
            <a:spLocks noGrp="1"/>
          </p:cNvSpPr>
          <p:nvPr>
            <p:ph sz="half" idx="1"/>
          </p:nvPr>
        </p:nvSpPr>
        <p:spPr/>
        <p:txBody>
          <a:bodyPr/>
          <a:lstStyle/>
          <a:p>
            <a:pPr marL="0" indent="0">
              <a:buNone/>
            </a:pPr>
            <a:r>
              <a:rPr lang="en-US" dirty="0"/>
              <a:t>       </a:t>
            </a:r>
            <a:r>
              <a:rPr lang="en-US" u="sng" dirty="0"/>
              <a:t>Market Demand</a:t>
            </a:r>
          </a:p>
          <a:p>
            <a:pPr marL="0" indent="0">
              <a:buNone/>
            </a:pPr>
            <a:r>
              <a:rPr lang="en-US" dirty="0"/>
              <a:t>P</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			Q</a:t>
            </a:r>
          </a:p>
          <a:p>
            <a:pPr marL="0" indent="0">
              <a:buNone/>
            </a:pPr>
            <a:endParaRPr lang="en-US" dirty="0"/>
          </a:p>
          <a:p>
            <a:pPr marL="0" indent="0">
              <a:buNone/>
            </a:pPr>
            <a:endParaRPr lang="en-US" dirty="0"/>
          </a:p>
        </p:txBody>
      </p:sp>
      <p:sp>
        <p:nvSpPr>
          <p:cNvPr id="5" name="Content Placeholder 4">
            <a:extLst>
              <a:ext uri="{FF2B5EF4-FFF2-40B4-BE49-F238E27FC236}">
                <a16:creationId xmlns:a16="http://schemas.microsoft.com/office/drawing/2014/main" id="{C27D000E-8FC1-4169-8BAC-7A21841C257B}"/>
              </a:ext>
            </a:extLst>
          </p:cNvPr>
          <p:cNvSpPr>
            <a:spLocks noGrp="1"/>
          </p:cNvSpPr>
          <p:nvPr>
            <p:ph sz="half" idx="2"/>
          </p:nvPr>
        </p:nvSpPr>
        <p:spPr>
          <a:xfrm>
            <a:off x="6172200" y="1600201"/>
            <a:ext cx="4038600" cy="4525963"/>
          </a:xfrm>
        </p:spPr>
        <p:txBody>
          <a:bodyPr/>
          <a:lstStyle/>
          <a:p>
            <a:pPr marL="0" indent="0">
              <a:buNone/>
            </a:pPr>
            <a:r>
              <a:rPr lang="en-US" dirty="0"/>
              <a:t>     </a:t>
            </a:r>
            <a:r>
              <a:rPr lang="en-US" u="sng" dirty="0"/>
              <a:t>Individual Demand</a:t>
            </a:r>
          </a:p>
          <a:p>
            <a:pPr marL="0" indent="0">
              <a:buNone/>
            </a:pPr>
            <a:r>
              <a:rPr lang="en-US" dirty="0"/>
              <a:t>P</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			Q</a:t>
            </a:r>
          </a:p>
        </p:txBody>
      </p:sp>
      <p:cxnSp>
        <p:nvCxnSpPr>
          <p:cNvPr id="7" name="Straight Arrow Connector 6">
            <a:extLst>
              <a:ext uri="{FF2B5EF4-FFF2-40B4-BE49-F238E27FC236}">
                <a16:creationId xmlns:a16="http://schemas.microsoft.com/office/drawing/2014/main" id="{E7E74031-605F-4CD5-B2C2-9150E4E49E34}"/>
              </a:ext>
            </a:extLst>
          </p:cNvPr>
          <p:cNvCxnSpPr>
            <a:cxnSpLocks/>
          </p:cNvCxnSpPr>
          <p:nvPr/>
        </p:nvCxnSpPr>
        <p:spPr>
          <a:xfrm flipV="1">
            <a:off x="2438400" y="2209800"/>
            <a:ext cx="0" cy="2514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7F9101D-792F-4CD5-8D0D-180E990EF656}"/>
              </a:ext>
            </a:extLst>
          </p:cNvPr>
          <p:cNvCxnSpPr/>
          <p:nvPr/>
        </p:nvCxnSpPr>
        <p:spPr>
          <a:xfrm>
            <a:off x="2438400" y="4724400"/>
            <a:ext cx="25146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61F3B1C-6256-4091-9068-431367846068}"/>
              </a:ext>
            </a:extLst>
          </p:cNvPr>
          <p:cNvCxnSpPr/>
          <p:nvPr/>
        </p:nvCxnSpPr>
        <p:spPr>
          <a:xfrm>
            <a:off x="2590800" y="2438400"/>
            <a:ext cx="2133600" cy="20574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07365873-01FC-4762-9E4A-A24588775BC2}"/>
              </a:ext>
            </a:extLst>
          </p:cNvPr>
          <p:cNvCxnSpPr>
            <a:cxnSpLocks/>
          </p:cNvCxnSpPr>
          <p:nvPr/>
        </p:nvCxnSpPr>
        <p:spPr>
          <a:xfrm flipV="1">
            <a:off x="6553200" y="2179320"/>
            <a:ext cx="0" cy="2514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79F93898-ECBC-439D-827C-9406E8F12A0B}"/>
              </a:ext>
            </a:extLst>
          </p:cNvPr>
          <p:cNvCxnSpPr/>
          <p:nvPr/>
        </p:nvCxnSpPr>
        <p:spPr>
          <a:xfrm>
            <a:off x="6477000" y="4693920"/>
            <a:ext cx="25146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7FBD93D-145D-45C9-9067-480CD3870788}"/>
              </a:ext>
            </a:extLst>
          </p:cNvPr>
          <p:cNvCxnSpPr/>
          <p:nvPr/>
        </p:nvCxnSpPr>
        <p:spPr>
          <a:xfrm>
            <a:off x="7315200" y="3505200"/>
            <a:ext cx="838200"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CDC0491-D69D-4669-93BE-422C1F27AD94}"/>
              </a:ext>
            </a:extLst>
          </p:cNvPr>
          <p:cNvCxnSpPr>
            <a:cxnSpLocks/>
          </p:cNvCxnSpPr>
          <p:nvPr/>
        </p:nvCxnSpPr>
        <p:spPr>
          <a:xfrm>
            <a:off x="6705600" y="2819400"/>
            <a:ext cx="609600"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D3FF32A-B041-4091-B3CC-6BBCB73F8F86}"/>
              </a:ext>
            </a:extLst>
          </p:cNvPr>
          <p:cNvCxnSpPr>
            <a:cxnSpLocks/>
          </p:cNvCxnSpPr>
          <p:nvPr/>
        </p:nvCxnSpPr>
        <p:spPr>
          <a:xfrm>
            <a:off x="7315200" y="2819400"/>
            <a:ext cx="0" cy="6858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DC34936-17A0-4FF9-B3D8-E52DCD5496BC}"/>
              </a:ext>
            </a:extLst>
          </p:cNvPr>
          <p:cNvCxnSpPr>
            <a:cxnSpLocks/>
          </p:cNvCxnSpPr>
          <p:nvPr/>
        </p:nvCxnSpPr>
        <p:spPr>
          <a:xfrm>
            <a:off x="8153400" y="3505200"/>
            <a:ext cx="0" cy="6096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6845B13-1670-4335-9841-3E13689F51BE}"/>
              </a:ext>
            </a:extLst>
          </p:cNvPr>
          <p:cNvCxnSpPr>
            <a:cxnSpLocks/>
          </p:cNvCxnSpPr>
          <p:nvPr/>
        </p:nvCxnSpPr>
        <p:spPr>
          <a:xfrm>
            <a:off x="6705600" y="2209800"/>
            <a:ext cx="0" cy="60960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2A12B877-EDF0-48BC-8C3E-C67E17E1422A}"/>
              </a:ext>
            </a:extLst>
          </p:cNvPr>
          <p:cNvSpPr>
            <a:spLocks noGrp="1"/>
          </p:cNvSpPr>
          <p:nvPr>
            <p:ph type="sldNum" sz="quarter" idx="12"/>
          </p:nvPr>
        </p:nvSpPr>
        <p:spPr/>
        <p:txBody>
          <a:bodyPr/>
          <a:lstStyle/>
          <a:p>
            <a:fld id="{2D3B227A-F6FA-48EA-A684-49106483E6A4}" type="slidenum">
              <a:rPr lang="en-US" smtClean="0"/>
              <a:t>33</a:t>
            </a:fld>
            <a:endParaRPr lang="en-US"/>
          </a:p>
        </p:txBody>
      </p:sp>
      <p:sp>
        <p:nvSpPr>
          <p:cNvPr id="8" name="TextBox 7">
            <a:extLst>
              <a:ext uri="{FF2B5EF4-FFF2-40B4-BE49-F238E27FC236}">
                <a16:creationId xmlns:a16="http://schemas.microsoft.com/office/drawing/2014/main" id="{6415DD43-5217-4150-A01D-B3FDA50EA4A5}"/>
              </a:ext>
            </a:extLst>
          </p:cNvPr>
          <p:cNvSpPr txBox="1"/>
          <p:nvPr/>
        </p:nvSpPr>
        <p:spPr>
          <a:xfrm>
            <a:off x="3124200" y="5467141"/>
            <a:ext cx="5328920" cy="830997"/>
          </a:xfrm>
          <a:prstGeom prst="rect">
            <a:avLst/>
          </a:prstGeom>
          <a:noFill/>
          <a:ln w="38100">
            <a:solidFill>
              <a:srgbClr val="0070C0"/>
            </a:solidFill>
          </a:ln>
        </p:spPr>
        <p:txBody>
          <a:bodyPr wrap="square" rtlCol="0">
            <a:spAutoFit/>
          </a:bodyPr>
          <a:lstStyle/>
          <a:p>
            <a:r>
              <a:rPr lang="en-US" sz="2400" dirty="0">
                <a:solidFill>
                  <a:srgbClr val="0070C0"/>
                </a:solidFill>
              </a:rPr>
              <a:t>Market Demand is the aggregation of the individual demands of many consumers </a:t>
            </a:r>
          </a:p>
        </p:txBody>
      </p:sp>
    </p:spTree>
    <p:extLst>
      <p:ext uri="{BB962C8B-B14F-4D97-AF65-F5344CB8AC3E}">
        <p14:creationId xmlns:p14="http://schemas.microsoft.com/office/powerpoint/2010/main" val="17644653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3498" y="20782"/>
            <a:ext cx="8229600" cy="1143000"/>
          </a:xfrm>
        </p:spPr>
        <p:txBody>
          <a:bodyPr>
            <a:noAutofit/>
          </a:bodyPr>
          <a:lstStyle/>
          <a:p>
            <a:pPr algn="l"/>
            <a:r>
              <a:rPr lang="en-US" dirty="0"/>
              <a:t> Ken’s Daily Demand for Coffee at </a:t>
            </a:r>
            <a:r>
              <a:rPr lang="en-US" dirty="0" err="1"/>
              <a:t>Coffeeland</a:t>
            </a:r>
            <a:endParaRPr lang="en-US" dirty="0"/>
          </a:p>
        </p:txBody>
      </p:sp>
      <p:sp>
        <p:nvSpPr>
          <p:cNvPr id="3" name="Content Placeholder 2"/>
          <p:cNvSpPr>
            <a:spLocks noGrp="1"/>
          </p:cNvSpPr>
          <p:nvPr>
            <p:ph idx="1"/>
          </p:nvPr>
        </p:nvSpPr>
        <p:spPr>
          <a:xfrm>
            <a:off x="1993498" y="1143001"/>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a:cxnSpLocks/>
          </p:cNvCxnSpPr>
          <p:nvPr/>
        </p:nvCxnSpPr>
        <p:spPr>
          <a:xfrm>
            <a:off x="2819400" y="5181600"/>
            <a:ext cx="349585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819400" y="3276600"/>
            <a:ext cx="609600"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3429001" y="3276600"/>
            <a:ext cx="30481" cy="19253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13572" y="5301734"/>
            <a:ext cx="301686" cy="369332"/>
          </a:xfrm>
          <a:prstGeom prst="rect">
            <a:avLst/>
          </a:prstGeom>
          <a:noFill/>
        </p:spPr>
        <p:txBody>
          <a:bodyPr wrap="none" rtlCol="0">
            <a:spAutoFit/>
          </a:bodyPr>
          <a:lstStyle/>
          <a:p>
            <a:r>
              <a:rPr lang="en-US" dirty="0"/>
              <a:t>5</a:t>
            </a:r>
          </a:p>
        </p:txBody>
      </p:sp>
      <p:sp>
        <p:nvSpPr>
          <p:cNvPr id="30" name="TextBox 29"/>
          <p:cNvSpPr txBox="1"/>
          <p:nvPr/>
        </p:nvSpPr>
        <p:spPr>
          <a:xfrm>
            <a:off x="5294343" y="5301734"/>
            <a:ext cx="301686" cy="369332"/>
          </a:xfrm>
          <a:prstGeom prst="rect">
            <a:avLst/>
          </a:prstGeom>
          <a:noFill/>
        </p:spPr>
        <p:txBody>
          <a:bodyPr wrap="none" rtlCol="0">
            <a:spAutoFit/>
          </a:bodyPr>
          <a:lstStyle/>
          <a:p>
            <a:r>
              <a:rPr lang="en-US" dirty="0"/>
              <a:t>4</a:t>
            </a:r>
          </a:p>
        </p:txBody>
      </p:sp>
      <p:sp>
        <p:nvSpPr>
          <p:cNvPr id="32" name="TextBox 31"/>
          <p:cNvSpPr txBox="1"/>
          <p:nvPr/>
        </p:nvSpPr>
        <p:spPr>
          <a:xfrm>
            <a:off x="4585855" y="5301734"/>
            <a:ext cx="301686" cy="369332"/>
          </a:xfrm>
          <a:prstGeom prst="rect">
            <a:avLst/>
          </a:prstGeom>
          <a:noFill/>
        </p:spPr>
        <p:txBody>
          <a:bodyPr wrap="none" rtlCol="0">
            <a:spAutoFit/>
          </a:bodyPr>
          <a:lstStyle/>
          <a:p>
            <a:r>
              <a:rPr lang="en-US" dirty="0"/>
              <a:t>3</a:t>
            </a:r>
          </a:p>
        </p:txBody>
      </p:sp>
      <p:sp>
        <p:nvSpPr>
          <p:cNvPr id="33" name="TextBox 32"/>
          <p:cNvSpPr txBox="1"/>
          <p:nvPr/>
        </p:nvSpPr>
        <p:spPr>
          <a:xfrm flipH="1">
            <a:off x="3898323" y="5306291"/>
            <a:ext cx="342900" cy="369332"/>
          </a:xfrm>
          <a:prstGeom prst="rect">
            <a:avLst/>
          </a:prstGeom>
          <a:noFill/>
        </p:spPr>
        <p:txBody>
          <a:bodyPr wrap="square" rtlCol="0">
            <a:spAutoFit/>
          </a:bodyPr>
          <a:lstStyle/>
          <a:p>
            <a:r>
              <a:rPr lang="en-US" dirty="0"/>
              <a:t>2</a:t>
            </a:r>
          </a:p>
        </p:txBody>
      </p:sp>
      <p:sp>
        <p:nvSpPr>
          <p:cNvPr id="34" name="TextBox 33"/>
          <p:cNvSpPr txBox="1"/>
          <p:nvPr/>
        </p:nvSpPr>
        <p:spPr>
          <a:xfrm flipH="1">
            <a:off x="3257550" y="5306291"/>
            <a:ext cx="342900" cy="369332"/>
          </a:xfrm>
          <a:prstGeom prst="rect">
            <a:avLst/>
          </a:prstGeom>
          <a:noFill/>
        </p:spPr>
        <p:txBody>
          <a:bodyPr wrap="square" rtlCol="0">
            <a:spAutoFit/>
          </a:bodyPr>
          <a:lstStyle/>
          <a:p>
            <a:r>
              <a:rPr lang="en-US" dirty="0">
                <a:solidFill>
                  <a:srgbClr val="C00000"/>
                </a:solidFill>
              </a:rPr>
              <a:t>1</a:t>
            </a:r>
          </a:p>
        </p:txBody>
      </p:sp>
      <p:sp>
        <p:nvSpPr>
          <p:cNvPr id="35" name="TextBox 34"/>
          <p:cNvSpPr txBox="1"/>
          <p:nvPr/>
        </p:nvSpPr>
        <p:spPr>
          <a:xfrm flipH="1">
            <a:off x="2057400" y="1872734"/>
            <a:ext cx="685800" cy="369332"/>
          </a:xfrm>
          <a:prstGeom prst="rect">
            <a:avLst/>
          </a:prstGeom>
          <a:noFill/>
        </p:spPr>
        <p:txBody>
          <a:bodyPr wrap="square" rtlCol="0">
            <a:spAutoFit/>
          </a:bodyPr>
          <a:lstStyle/>
          <a:p>
            <a:r>
              <a:rPr lang="en-US" dirty="0"/>
              <a:t>3.00</a:t>
            </a:r>
          </a:p>
        </p:txBody>
      </p:sp>
      <p:sp>
        <p:nvSpPr>
          <p:cNvPr id="36" name="TextBox 35"/>
          <p:cNvSpPr txBox="1"/>
          <p:nvPr/>
        </p:nvSpPr>
        <p:spPr>
          <a:xfrm flipH="1">
            <a:off x="2057400" y="2482334"/>
            <a:ext cx="685800" cy="369332"/>
          </a:xfrm>
          <a:prstGeom prst="rect">
            <a:avLst/>
          </a:prstGeom>
          <a:noFill/>
        </p:spPr>
        <p:txBody>
          <a:bodyPr wrap="square" rtlCol="0">
            <a:spAutoFit/>
          </a:bodyPr>
          <a:lstStyle/>
          <a:p>
            <a:r>
              <a:rPr lang="en-US" dirty="0"/>
              <a:t>2.50</a:t>
            </a:r>
          </a:p>
        </p:txBody>
      </p:sp>
      <p:sp>
        <p:nvSpPr>
          <p:cNvPr id="37" name="TextBox 36"/>
          <p:cNvSpPr txBox="1"/>
          <p:nvPr/>
        </p:nvSpPr>
        <p:spPr>
          <a:xfrm flipH="1">
            <a:off x="2057400" y="3091934"/>
            <a:ext cx="685800" cy="369332"/>
          </a:xfrm>
          <a:prstGeom prst="rect">
            <a:avLst/>
          </a:prstGeom>
          <a:noFill/>
        </p:spPr>
        <p:txBody>
          <a:bodyPr wrap="square" rtlCol="0">
            <a:spAutoFit/>
          </a:bodyPr>
          <a:lstStyle/>
          <a:p>
            <a:r>
              <a:rPr lang="en-US" dirty="0">
                <a:solidFill>
                  <a:srgbClr val="C00000"/>
                </a:solidFill>
              </a:rPr>
              <a:t>2.25</a:t>
            </a:r>
          </a:p>
        </p:txBody>
      </p:sp>
      <p:sp>
        <p:nvSpPr>
          <p:cNvPr id="39" name="TextBox 38"/>
          <p:cNvSpPr txBox="1"/>
          <p:nvPr/>
        </p:nvSpPr>
        <p:spPr>
          <a:xfrm flipH="1">
            <a:off x="2086494" y="3538934"/>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cxnSp>
        <p:nvCxnSpPr>
          <p:cNvPr id="52" name="Straight Connector 51"/>
          <p:cNvCxnSpPr>
            <a:cxnSpLocks/>
          </p:cNvCxnSpPr>
          <p:nvPr/>
        </p:nvCxnSpPr>
        <p:spPr>
          <a:xfrm flipV="1">
            <a:off x="2819400" y="1371600"/>
            <a:ext cx="0" cy="19050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C36D94B-9061-4DA1-800E-28F707AA7E14}"/>
              </a:ext>
            </a:extLst>
          </p:cNvPr>
          <p:cNvSpPr txBox="1"/>
          <p:nvPr/>
        </p:nvSpPr>
        <p:spPr>
          <a:xfrm>
            <a:off x="6253772" y="892055"/>
            <a:ext cx="4267199" cy="5663089"/>
          </a:xfrm>
          <a:prstGeom prst="rect">
            <a:avLst/>
          </a:prstGeom>
          <a:noFill/>
          <a:ln w="28575">
            <a:solidFill>
              <a:srgbClr val="C00000"/>
            </a:solidFill>
          </a:ln>
        </p:spPr>
        <p:txBody>
          <a:bodyPr wrap="square" rtlCol="0">
            <a:spAutoFit/>
          </a:bodyPr>
          <a:lstStyle/>
          <a:p>
            <a:r>
              <a:rPr lang="en-US" u="sng" dirty="0">
                <a:solidFill>
                  <a:srgbClr val="C00000"/>
                </a:solidFill>
              </a:rPr>
              <a:t>Ken’s Demand</a:t>
            </a:r>
            <a:r>
              <a:rPr lang="en-US" dirty="0">
                <a:solidFill>
                  <a:srgbClr val="C00000"/>
                </a:solidFill>
              </a:rPr>
              <a:t>: </a:t>
            </a:r>
            <a:r>
              <a:rPr lang="en-US" dirty="0">
                <a:solidFill>
                  <a:srgbClr val="0070C0"/>
                </a:solidFill>
              </a:rPr>
              <a:t>1 cup per day and only if the price is $2.25 or less.  If the price is higher, Ken will make coffee at home</a:t>
            </a:r>
            <a:r>
              <a:rPr lang="en-US" dirty="0">
                <a:solidFill>
                  <a:srgbClr val="C00000"/>
                </a:solidFill>
              </a:rPr>
              <a:t>.</a:t>
            </a:r>
          </a:p>
          <a:p>
            <a:endParaRPr lang="en-US" dirty="0">
              <a:solidFill>
                <a:srgbClr val="C00000"/>
              </a:solidFill>
            </a:endParaRPr>
          </a:p>
          <a:p>
            <a:r>
              <a:rPr lang="en-US" dirty="0">
                <a:solidFill>
                  <a:srgbClr val="C00000"/>
                </a:solidFill>
              </a:rPr>
              <a:t>Ken’s “maximum willingness to pay” for the coffee is $2.25.  Economists call this the </a:t>
            </a:r>
            <a:r>
              <a:rPr lang="en-US" b="1" dirty="0">
                <a:solidFill>
                  <a:srgbClr val="0070C0"/>
                </a:solidFill>
              </a:rPr>
              <a:t>“willingness to pay” </a:t>
            </a:r>
            <a:r>
              <a:rPr lang="en-US" b="1" dirty="0">
                <a:solidFill>
                  <a:srgbClr val="0070C0"/>
                </a:solidFill>
                <a:highlight>
                  <a:srgbClr val="FFFF00"/>
                </a:highlight>
              </a:rPr>
              <a:t>(</a:t>
            </a:r>
            <a:r>
              <a:rPr lang="en-US" b="1" dirty="0" err="1">
                <a:solidFill>
                  <a:srgbClr val="0070C0"/>
                </a:solidFill>
                <a:highlight>
                  <a:srgbClr val="FFFF00"/>
                </a:highlight>
              </a:rPr>
              <a:t>WTP</a:t>
            </a:r>
            <a:r>
              <a:rPr lang="en-US" b="1" dirty="0">
                <a:solidFill>
                  <a:srgbClr val="0070C0"/>
                </a:solidFill>
                <a:highlight>
                  <a:srgbClr val="FFFF00"/>
                </a:highlight>
              </a:rPr>
              <a:t>) </a:t>
            </a:r>
            <a:r>
              <a:rPr lang="en-US" dirty="0">
                <a:solidFill>
                  <a:srgbClr val="0070C0"/>
                </a:solidFill>
              </a:rPr>
              <a:t>or “reservation price.”</a:t>
            </a:r>
          </a:p>
          <a:p>
            <a:endParaRPr lang="en-US" u="sng" dirty="0">
              <a:solidFill>
                <a:srgbClr val="C00000"/>
              </a:solidFill>
            </a:endParaRPr>
          </a:p>
          <a:p>
            <a:r>
              <a:rPr lang="en-US" u="sng" dirty="0">
                <a:solidFill>
                  <a:srgbClr val="C00000"/>
                </a:solidFill>
              </a:rPr>
              <a:t>Key point</a:t>
            </a:r>
            <a:r>
              <a:rPr lang="en-US" dirty="0">
                <a:solidFill>
                  <a:srgbClr val="C00000"/>
                </a:solidFill>
              </a:rPr>
              <a:t>: His demand curve is not a “downward sloping” curve.  </a:t>
            </a:r>
            <a:br>
              <a:rPr lang="en-US" dirty="0">
                <a:solidFill>
                  <a:srgbClr val="C00000"/>
                </a:solidFill>
              </a:rPr>
            </a:br>
            <a:r>
              <a:rPr lang="en-US" dirty="0">
                <a:solidFill>
                  <a:srgbClr val="0070C0"/>
                </a:solidFill>
              </a:rPr>
              <a:t>It is just a “step” at this “reservation price</a:t>
            </a:r>
            <a:r>
              <a:rPr lang="en-US" dirty="0">
                <a:solidFill>
                  <a:schemeClr val="accent1"/>
                </a:solidFill>
              </a:rPr>
              <a:t>.”</a:t>
            </a:r>
          </a:p>
          <a:p>
            <a:endParaRPr lang="en-US" dirty="0">
              <a:solidFill>
                <a:srgbClr val="C00000"/>
              </a:solidFill>
            </a:endParaRPr>
          </a:p>
          <a:p>
            <a:r>
              <a:rPr lang="en-US" u="sng" dirty="0">
                <a:solidFill>
                  <a:srgbClr val="0070C0"/>
                </a:solidFill>
              </a:rPr>
              <a:t>Key point</a:t>
            </a:r>
            <a:r>
              <a:rPr lang="en-US" dirty="0">
                <a:solidFill>
                  <a:srgbClr val="0070C0"/>
                </a:solidFill>
              </a:rPr>
              <a:t>: </a:t>
            </a:r>
            <a:r>
              <a:rPr lang="en-US" dirty="0" err="1">
                <a:solidFill>
                  <a:srgbClr val="0070C0"/>
                </a:solidFill>
              </a:rPr>
              <a:t>WTP</a:t>
            </a:r>
            <a:r>
              <a:rPr lang="en-US" dirty="0">
                <a:solidFill>
                  <a:srgbClr val="0070C0"/>
                </a:solidFill>
              </a:rPr>
              <a:t> /Reservation Price also is a “dollar proxy” for the gross welfare received by a consumer.  </a:t>
            </a:r>
            <a:r>
              <a:rPr lang="en-US" dirty="0">
                <a:solidFill>
                  <a:srgbClr val="C00000"/>
                </a:solidFill>
              </a:rPr>
              <a:t>It says how much the coffee is “worth” to the consumer in terms of how much the consumer is willing to pay.       </a:t>
            </a:r>
            <a:r>
              <a:rPr lang="en-US" sz="2000" b="1" dirty="0">
                <a:solidFill>
                  <a:srgbClr val="0070C0"/>
                </a:solidFill>
              </a:rPr>
              <a:t>[A useful tautology!]</a:t>
            </a:r>
          </a:p>
          <a:p>
            <a:endParaRPr lang="en-US" dirty="0">
              <a:solidFill>
                <a:srgbClr val="C00000"/>
              </a:solidFill>
            </a:endParaRPr>
          </a:p>
        </p:txBody>
      </p:sp>
      <p:sp>
        <p:nvSpPr>
          <p:cNvPr id="4" name="Slide Number Placeholder 3">
            <a:extLst>
              <a:ext uri="{FF2B5EF4-FFF2-40B4-BE49-F238E27FC236}">
                <a16:creationId xmlns:a16="http://schemas.microsoft.com/office/drawing/2014/main" id="{8B2A5D13-4E05-4050-BF6C-95D79EC4B1D8}"/>
              </a:ext>
            </a:extLst>
          </p:cNvPr>
          <p:cNvSpPr>
            <a:spLocks noGrp="1"/>
          </p:cNvSpPr>
          <p:nvPr>
            <p:ph type="sldNum" sz="quarter" idx="12"/>
          </p:nvPr>
        </p:nvSpPr>
        <p:spPr/>
        <p:txBody>
          <a:bodyPr/>
          <a:lstStyle/>
          <a:p>
            <a:fld id="{2D3B227A-F6FA-48EA-A684-49106483E6A4}" type="slidenum">
              <a:rPr lang="en-US" smtClean="0"/>
              <a:t>34</a:t>
            </a:fld>
            <a:endParaRPr lang="en-US"/>
          </a:p>
        </p:txBody>
      </p:sp>
      <p:sp>
        <p:nvSpPr>
          <p:cNvPr id="6" name="Oval 5">
            <a:extLst>
              <a:ext uri="{FF2B5EF4-FFF2-40B4-BE49-F238E27FC236}">
                <a16:creationId xmlns:a16="http://schemas.microsoft.com/office/drawing/2014/main" id="{2945A57F-E55A-4B02-89E3-5853DB46B8E7}"/>
              </a:ext>
            </a:extLst>
          </p:cNvPr>
          <p:cNvSpPr/>
          <p:nvPr/>
        </p:nvSpPr>
        <p:spPr>
          <a:xfrm flipH="1" flipV="1">
            <a:off x="3352798" y="3151910"/>
            <a:ext cx="152399" cy="1913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TextBox 22">
            <a:extLst>
              <a:ext uri="{FF2B5EF4-FFF2-40B4-BE49-F238E27FC236}">
                <a16:creationId xmlns:a16="http://schemas.microsoft.com/office/drawing/2014/main" id="{E75EB2E0-69C2-40F7-8759-85FC090319D8}"/>
              </a:ext>
            </a:extLst>
          </p:cNvPr>
          <p:cNvSpPr txBox="1"/>
          <p:nvPr/>
        </p:nvSpPr>
        <p:spPr>
          <a:xfrm>
            <a:off x="10645933" y="4630427"/>
            <a:ext cx="1415734" cy="1477328"/>
          </a:xfrm>
          <a:prstGeom prst="rect">
            <a:avLst/>
          </a:prstGeom>
          <a:noFill/>
          <a:ln w="38100">
            <a:solidFill>
              <a:srgbClr val="0070C0"/>
            </a:solidFill>
          </a:ln>
        </p:spPr>
        <p:txBody>
          <a:bodyPr wrap="square" rtlCol="0">
            <a:spAutoFit/>
          </a:bodyPr>
          <a:lstStyle/>
          <a:p>
            <a:r>
              <a:rPr lang="en-US" b="1" dirty="0">
                <a:solidFill>
                  <a:srgbClr val="00B050"/>
                </a:solidFill>
              </a:rPr>
              <a:t>But – it also gives more “weight” </a:t>
            </a:r>
            <a:br>
              <a:rPr lang="en-US" b="1" dirty="0">
                <a:solidFill>
                  <a:srgbClr val="00B050"/>
                </a:solidFill>
              </a:rPr>
            </a:br>
            <a:r>
              <a:rPr lang="en-US" b="1" dirty="0">
                <a:solidFill>
                  <a:srgbClr val="00B050"/>
                </a:solidFill>
              </a:rPr>
              <a:t>to richer consumers</a:t>
            </a:r>
          </a:p>
        </p:txBody>
      </p:sp>
      <p:sp>
        <p:nvSpPr>
          <p:cNvPr id="24" name="Oval 23">
            <a:extLst>
              <a:ext uri="{FF2B5EF4-FFF2-40B4-BE49-F238E27FC236}">
                <a16:creationId xmlns:a16="http://schemas.microsoft.com/office/drawing/2014/main" id="{EE868202-B198-4E2F-B05B-63D81D48459E}"/>
              </a:ext>
            </a:extLst>
          </p:cNvPr>
          <p:cNvSpPr/>
          <p:nvPr/>
        </p:nvSpPr>
        <p:spPr>
          <a:xfrm flipH="1" flipV="1">
            <a:off x="3383282" y="5052589"/>
            <a:ext cx="152399" cy="1913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1098637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3498" y="20782"/>
            <a:ext cx="8229600" cy="1143000"/>
          </a:xfrm>
        </p:spPr>
        <p:txBody>
          <a:bodyPr>
            <a:noAutofit/>
          </a:bodyPr>
          <a:lstStyle/>
          <a:p>
            <a:pPr algn="l"/>
            <a:r>
              <a:rPr lang="en-US" dirty="0"/>
              <a:t> Barbie’s Daily Demand for Coffee at </a:t>
            </a:r>
            <a:r>
              <a:rPr lang="en-US" dirty="0" err="1"/>
              <a:t>Coffeeland</a:t>
            </a:r>
            <a:endParaRPr lang="en-US" dirty="0"/>
          </a:p>
        </p:txBody>
      </p:sp>
      <p:sp>
        <p:nvSpPr>
          <p:cNvPr id="3" name="Content Placeholder 2"/>
          <p:cNvSpPr>
            <a:spLocks noGrp="1"/>
          </p:cNvSpPr>
          <p:nvPr>
            <p:ph idx="1"/>
          </p:nvPr>
        </p:nvSpPr>
        <p:spPr>
          <a:xfrm>
            <a:off x="1993498" y="1143001"/>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a:ln>
            <a:solidFill>
              <a:srgbClr val="0070C0"/>
            </a:solidFill>
          </a:ln>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819400" y="2265680"/>
            <a:ext cx="609600" cy="0"/>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3429000" y="2242066"/>
            <a:ext cx="0" cy="2939534"/>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13572" y="5301734"/>
            <a:ext cx="301686" cy="369332"/>
          </a:xfrm>
          <a:prstGeom prst="rect">
            <a:avLst/>
          </a:prstGeom>
          <a:noFill/>
        </p:spPr>
        <p:txBody>
          <a:bodyPr wrap="none" rtlCol="0">
            <a:spAutoFit/>
          </a:bodyPr>
          <a:lstStyle/>
          <a:p>
            <a:r>
              <a:rPr lang="en-US" dirty="0"/>
              <a:t>5</a:t>
            </a:r>
          </a:p>
        </p:txBody>
      </p:sp>
      <p:sp>
        <p:nvSpPr>
          <p:cNvPr id="30" name="TextBox 29"/>
          <p:cNvSpPr txBox="1"/>
          <p:nvPr/>
        </p:nvSpPr>
        <p:spPr>
          <a:xfrm>
            <a:off x="5294343" y="5301734"/>
            <a:ext cx="301686" cy="369332"/>
          </a:xfrm>
          <a:prstGeom prst="rect">
            <a:avLst/>
          </a:prstGeom>
          <a:noFill/>
        </p:spPr>
        <p:txBody>
          <a:bodyPr wrap="none" rtlCol="0">
            <a:spAutoFit/>
          </a:bodyPr>
          <a:lstStyle/>
          <a:p>
            <a:r>
              <a:rPr lang="en-US" dirty="0"/>
              <a:t>4</a:t>
            </a:r>
          </a:p>
        </p:txBody>
      </p:sp>
      <p:sp>
        <p:nvSpPr>
          <p:cNvPr id="32" name="TextBox 31"/>
          <p:cNvSpPr txBox="1"/>
          <p:nvPr/>
        </p:nvSpPr>
        <p:spPr>
          <a:xfrm>
            <a:off x="4585855" y="5301734"/>
            <a:ext cx="301686" cy="369332"/>
          </a:xfrm>
          <a:prstGeom prst="rect">
            <a:avLst/>
          </a:prstGeom>
          <a:noFill/>
        </p:spPr>
        <p:txBody>
          <a:bodyPr wrap="none" rtlCol="0">
            <a:spAutoFit/>
          </a:bodyPr>
          <a:lstStyle/>
          <a:p>
            <a:r>
              <a:rPr lang="en-US" dirty="0"/>
              <a:t>3</a:t>
            </a:r>
          </a:p>
        </p:txBody>
      </p:sp>
      <p:sp>
        <p:nvSpPr>
          <p:cNvPr id="33" name="TextBox 32"/>
          <p:cNvSpPr txBox="1"/>
          <p:nvPr/>
        </p:nvSpPr>
        <p:spPr>
          <a:xfrm flipH="1">
            <a:off x="3898323" y="5306291"/>
            <a:ext cx="342900" cy="369332"/>
          </a:xfrm>
          <a:prstGeom prst="rect">
            <a:avLst/>
          </a:prstGeom>
          <a:noFill/>
        </p:spPr>
        <p:txBody>
          <a:bodyPr wrap="square" rtlCol="0">
            <a:spAutoFit/>
          </a:bodyPr>
          <a:lstStyle/>
          <a:p>
            <a:r>
              <a:rPr lang="en-US" dirty="0"/>
              <a:t>2</a:t>
            </a:r>
          </a:p>
        </p:txBody>
      </p:sp>
      <p:sp>
        <p:nvSpPr>
          <p:cNvPr id="34" name="TextBox 33"/>
          <p:cNvSpPr txBox="1"/>
          <p:nvPr/>
        </p:nvSpPr>
        <p:spPr>
          <a:xfrm flipH="1">
            <a:off x="3257550" y="5306291"/>
            <a:ext cx="342900" cy="369332"/>
          </a:xfrm>
          <a:prstGeom prst="rect">
            <a:avLst/>
          </a:prstGeom>
          <a:noFill/>
        </p:spPr>
        <p:txBody>
          <a:bodyPr wrap="square" rtlCol="0">
            <a:spAutoFit/>
          </a:bodyPr>
          <a:lstStyle/>
          <a:p>
            <a:r>
              <a:rPr lang="en-US" b="1" dirty="0">
                <a:solidFill>
                  <a:srgbClr val="0070C0"/>
                </a:solidFill>
              </a:rPr>
              <a:t>1</a:t>
            </a:r>
          </a:p>
        </p:txBody>
      </p:sp>
      <p:sp>
        <p:nvSpPr>
          <p:cNvPr id="35" name="TextBox 34"/>
          <p:cNvSpPr txBox="1"/>
          <p:nvPr/>
        </p:nvSpPr>
        <p:spPr>
          <a:xfrm flipH="1">
            <a:off x="2133600" y="1163782"/>
            <a:ext cx="685800" cy="369332"/>
          </a:xfrm>
          <a:prstGeom prst="rect">
            <a:avLst/>
          </a:prstGeom>
          <a:noFill/>
        </p:spPr>
        <p:txBody>
          <a:bodyPr wrap="square" rtlCol="0">
            <a:spAutoFit/>
          </a:bodyPr>
          <a:lstStyle/>
          <a:p>
            <a:r>
              <a:rPr lang="en-US" dirty="0"/>
              <a:t>3.50</a:t>
            </a:r>
          </a:p>
        </p:txBody>
      </p:sp>
      <p:sp>
        <p:nvSpPr>
          <p:cNvPr id="36" name="TextBox 35"/>
          <p:cNvSpPr txBox="1"/>
          <p:nvPr/>
        </p:nvSpPr>
        <p:spPr>
          <a:xfrm flipH="1">
            <a:off x="2057400" y="2482334"/>
            <a:ext cx="685800" cy="369332"/>
          </a:xfrm>
          <a:prstGeom prst="rect">
            <a:avLst/>
          </a:prstGeom>
          <a:noFill/>
        </p:spPr>
        <p:txBody>
          <a:bodyPr wrap="square" rtlCol="0">
            <a:spAutoFit/>
          </a:bodyPr>
          <a:lstStyle/>
          <a:p>
            <a:r>
              <a:rPr lang="en-US" dirty="0"/>
              <a:t>2.50</a:t>
            </a:r>
          </a:p>
        </p:txBody>
      </p:sp>
      <p:sp>
        <p:nvSpPr>
          <p:cNvPr id="37" name="TextBox 36"/>
          <p:cNvSpPr txBox="1"/>
          <p:nvPr/>
        </p:nvSpPr>
        <p:spPr>
          <a:xfrm flipH="1">
            <a:off x="2057400" y="3091934"/>
            <a:ext cx="685800" cy="369332"/>
          </a:xfrm>
          <a:prstGeom prst="rect">
            <a:avLst/>
          </a:prstGeom>
          <a:noFill/>
          <a:ln>
            <a:solidFill>
              <a:srgbClr val="0070C0"/>
            </a:solidFill>
          </a:ln>
        </p:spPr>
        <p:txBody>
          <a:bodyPr wrap="square" rtlCol="0">
            <a:spAutoFit/>
          </a:bodyPr>
          <a:lstStyle/>
          <a:p>
            <a:r>
              <a:rPr lang="en-US" dirty="0"/>
              <a:t>2.25</a:t>
            </a:r>
          </a:p>
        </p:txBody>
      </p:sp>
      <p:sp>
        <p:nvSpPr>
          <p:cNvPr id="39" name="TextBox 38"/>
          <p:cNvSpPr txBox="1"/>
          <p:nvPr/>
        </p:nvSpPr>
        <p:spPr>
          <a:xfrm flipH="1">
            <a:off x="2071254" y="3534727"/>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cxnSp>
        <p:nvCxnSpPr>
          <p:cNvPr id="52" name="Straight Connector 51"/>
          <p:cNvCxnSpPr>
            <a:cxnSpLocks/>
          </p:cNvCxnSpPr>
          <p:nvPr/>
        </p:nvCxnSpPr>
        <p:spPr>
          <a:xfrm flipV="1">
            <a:off x="2819400" y="1600200"/>
            <a:ext cx="0" cy="67194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630957" y="5306291"/>
            <a:ext cx="301686" cy="369332"/>
          </a:xfrm>
          <a:prstGeom prst="rect">
            <a:avLst/>
          </a:prstGeom>
          <a:noFill/>
        </p:spPr>
        <p:txBody>
          <a:bodyPr wrap="none" rtlCol="0">
            <a:spAutoFit/>
          </a:bodyPr>
          <a:lstStyle/>
          <a:p>
            <a:r>
              <a:rPr lang="en-US" dirty="0"/>
              <a:t>6</a:t>
            </a:r>
          </a:p>
        </p:txBody>
      </p:sp>
      <p:sp>
        <p:nvSpPr>
          <p:cNvPr id="8" name="TextBox 7">
            <a:extLst>
              <a:ext uri="{FF2B5EF4-FFF2-40B4-BE49-F238E27FC236}">
                <a16:creationId xmlns:a16="http://schemas.microsoft.com/office/drawing/2014/main" id="{1C36D94B-9061-4DA1-800E-28F707AA7E14}"/>
              </a:ext>
            </a:extLst>
          </p:cNvPr>
          <p:cNvSpPr txBox="1"/>
          <p:nvPr/>
        </p:nvSpPr>
        <p:spPr>
          <a:xfrm>
            <a:off x="5105402" y="1872735"/>
            <a:ext cx="4594777" cy="2031325"/>
          </a:xfrm>
          <a:prstGeom prst="rect">
            <a:avLst/>
          </a:prstGeom>
          <a:noFill/>
          <a:ln w="28575">
            <a:solidFill>
              <a:srgbClr val="C00000"/>
            </a:solidFill>
          </a:ln>
        </p:spPr>
        <p:txBody>
          <a:bodyPr wrap="square" rtlCol="0">
            <a:spAutoFit/>
          </a:bodyPr>
          <a:lstStyle/>
          <a:p>
            <a:r>
              <a:rPr lang="en-US" u="sng" dirty="0">
                <a:solidFill>
                  <a:srgbClr val="C00000"/>
                </a:solidFill>
              </a:rPr>
              <a:t>Barbie’s Demand</a:t>
            </a:r>
            <a:r>
              <a:rPr lang="en-US" dirty="0">
                <a:solidFill>
                  <a:srgbClr val="C00000"/>
                </a:solidFill>
              </a:rPr>
              <a:t>: 1 cup per day and only if the price $3.00 or less.  If the price is higher, Barbie will get coffee at work.</a:t>
            </a:r>
          </a:p>
          <a:p>
            <a:endParaRPr lang="en-US" dirty="0">
              <a:solidFill>
                <a:srgbClr val="C00000"/>
              </a:solidFill>
            </a:endParaRPr>
          </a:p>
          <a:p>
            <a:r>
              <a:rPr lang="en-US" dirty="0">
                <a:solidFill>
                  <a:srgbClr val="C00000"/>
                </a:solidFill>
              </a:rPr>
              <a:t>Barbie’s willingness to pay is higher than Ken’s.  She has a “stronger” preference for </a:t>
            </a:r>
            <a:r>
              <a:rPr lang="en-US" dirty="0" err="1">
                <a:solidFill>
                  <a:srgbClr val="C00000"/>
                </a:solidFill>
              </a:rPr>
              <a:t>Coffeeland’s</a:t>
            </a:r>
            <a:r>
              <a:rPr lang="en-US" dirty="0">
                <a:solidFill>
                  <a:srgbClr val="C00000"/>
                </a:solidFill>
              </a:rPr>
              <a:t> coffee.</a:t>
            </a:r>
          </a:p>
        </p:txBody>
      </p:sp>
      <p:sp>
        <p:nvSpPr>
          <p:cNvPr id="25" name="TextBox 24">
            <a:extLst>
              <a:ext uri="{FF2B5EF4-FFF2-40B4-BE49-F238E27FC236}">
                <a16:creationId xmlns:a16="http://schemas.microsoft.com/office/drawing/2014/main" id="{FFEE294D-4E18-48FA-B421-2C343383F4EE}"/>
              </a:ext>
            </a:extLst>
          </p:cNvPr>
          <p:cNvSpPr txBox="1"/>
          <p:nvPr/>
        </p:nvSpPr>
        <p:spPr>
          <a:xfrm flipH="1">
            <a:off x="2071255" y="2080470"/>
            <a:ext cx="761995" cy="369332"/>
          </a:xfrm>
          <a:prstGeom prst="rect">
            <a:avLst/>
          </a:prstGeom>
          <a:noFill/>
        </p:spPr>
        <p:txBody>
          <a:bodyPr wrap="square" rtlCol="0">
            <a:spAutoFit/>
          </a:bodyPr>
          <a:lstStyle/>
          <a:p>
            <a:r>
              <a:rPr lang="en-US" dirty="0">
                <a:solidFill>
                  <a:srgbClr val="C00000"/>
                </a:solidFill>
              </a:rPr>
              <a:t>3.00</a:t>
            </a:r>
          </a:p>
        </p:txBody>
      </p:sp>
      <p:sp>
        <p:nvSpPr>
          <p:cNvPr id="4" name="Slide Number Placeholder 3">
            <a:extLst>
              <a:ext uri="{FF2B5EF4-FFF2-40B4-BE49-F238E27FC236}">
                <a16:creationId xmlns:a16="http://schemas.microsoft.com/office/drawing/2014/main" id="{4EF9F32E-82A5-4B78-897B-5639CD52BAF3}"/>
              </a:ext>
            </a:extLst>
          </p:cNvPr>
          <p:cNvSpPr>
            <a:spLocks noGrp="1"/>
          </p:cNvSpPr>
          <p:nvPr>
            <p:ph type="sldNum" sz="quarter" idx="12"/>
          </p:nvPr>
        </p:nvSpPr>
        <p:spPr/>
        <p:txBody>
          <a:bodyPr/>
          <a:lstStyle/>
          <a:p>
            <a:fld id="{2D3B227A-F6FA-48EA-A684-49106483E6A4}" type="slidenum">
              <a:rPr lang="en-US" smtClean="0"/>
              <a:t>35</a:t>
            </a:fld>
            <a:endParaRPr lang="en-US"/>
          </a:p>
        </p:txBody>
      </p:sp>
      <p:sp>
        <p:nvSpPr>
          <p:cNvPr id="24" name="TextBox 23">
            <a:extLst>
              <a:ext uri="{FF2B5EF4-FFF2-40B4-BE49-F238E27FC236}">
                <a16:creationId xmlns:a16="http://schemas.microsoft.com/office/drawing/2014/main" id="{0AFBE89E-DB6C-407C-80C7-17A57CF8CD34}"/>
              </a:ext>
            </a:extLst>
          </p:cNvPr>
          <p:cNvSpPr txBox="1"/>
          <p:nvPr/>
        </p:nvSpPr>
        <p:spPr>
          <a:xfrm flipH="1">
            <a:off x="7710587" y="5758309"/>
            <a:ext cx="3573298" cy="646331"/>
          </a:xfrm>
          <a:prstGeom prst="rect">
            <a:avLst/>
          </a:prstGeom>
          <a:noFill/>
          <a:ln w="38100">
            <a:solidFill>
              <a:srgbClr val="0070C0"/>
            </a:solidFill>
          </a:ln>
        </p:spPr>
        <p:txBody>
          <a:bodyPr wrap="square" rtlCol="0">
            <a:spAutoFit/>
          </a:bodyPr>
          <a:lstStyle/>
          <a:p>
            <a:r>
              <a:rPr lang="en-US" b="1" dirty="0">
                <a:solidFill>
                  <a:srgbClr val="0070C0"/>
                </a:solidFill>
              </a:rPr>
              <a:t>A Supplemental Reading reviews sources of high/low WTP</a:t>
            </a:r>
          </a:p>
        </p:txBody>
      </p:sp>
      <p:cxnSp>
        <p:nvCxnSpPr>
          <p:cNvPr id="26" name="Straight Arrow Connector 25">
            <a:extLst>
              <a:ext uri="{FF2B5EF4-FFF2-40B4-BE49-F238E27FC236}">
                <a16:creationId xmlns:a16="http://schemas.microsoft.com/office/drawing/2014/main" id="{35456C47-3FDF-49DB-BE9C-53BD0683F8CE}"/>
              </a:ext>
            </a:extLst>
          </p:cNvPr>
          <p:cNvCxnSpPr>
            <a:cxnSpLocks/>
          </p:cNvCxnSpPr>
          <p:nvPr/>
        </p:nvCxnSpPr>
        <p:spPr>
          <a:xfrm flipH="1" flipV="1">
            <a:off x="7210608" y="4103316"/>
            <a:ext cx="1018992" cy="15079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A05129A8-393E-42E6-ACF9-06E487026957}"/>
              </a:ext>
            </a:extLst>
          </p:cNvPr>
          <p:cNvSpPr/>
          <p:nvPr/>
        </p:nvSpPr>
        <p:spPr>
          <a:xfrm flipH="1" flipV="1">
            <a:off x="3333752" y="2190322"/>
            <a:ext cx="152399" cy="191357"/>
          </a:xfrm>
          <a:prstGeom prst="ellipse">
            <a:avLst/>
          </a:prstGeom>
          <a:solidFill>
            <a:schemeClr val="accent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Oval 26">
            <a:extLst>
              <a:ext uri="{FF2B5EF4-FFF2-40B4-BE49-F238E27FC236}">
                <a16:creationId xmlns:a16="http://schemas.microsoft.com/office/drawing/2014/main" id="{2855B43F-BFC4-4021-87AF-05D4B0768A62}"/>
              </a:ext>
            </a:extLst>
          </p:cNvPr>
          <p:cNvSpPr/>
          <p:nvPr/>
        </p:nvSpPr>
        <p:spPr>
          <a:xfrm flipH="1" flipV="1">
            <a:off x="3343278" y="2169642"/>
            <a:ext cx="152399" cy="191357"/>
          </a:xfrm>
          <a:prstGeom prst="ellipse">
            <a:avLst/>
          </a:prstGeom>
          <a:solidFill>
            <a:srgbClr val="0070C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Oval 28">
            <a:extLst>
              <a:ext uri="{FF2B5EF4-FFF2-40B4-BE49-F238E27FC236}">
                <a16:creationId xmlns:a16="http://schemas.microsoft.com/office/drawing/2014/main" id="{7AFD1D2A-25D1-4439-9356-69C033A10F91}"/>
              </a:ext>
            </a:extLst>
          </p:cNvPr>
          <p:cNvSpPr/>
          <p:nvPr/>
        </p:nvSpPr>
        <p:spPr>
          <a:xfrm flipH="1" flipV="1">
            <a:off x="3361443" y="5107075"/>
            <a:ext cx="152399" cy="191357"/>
          </a:xfrm>
          <a:prstGeom prst="ellipse">
            <a:avLst/>
          </a:prstGeom>
          <a:solidFill>
            <a:srgbClr val="0070C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800838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1536" y="1732"/>
            <a:ext cx="9261562" cy="1143000"/>
          </a:xfrm>
        </p:spPr>
        <p:txBody>
          <a:bodyPr>
            <a:noAutofit/>
          </a:bodyPr>
          <a:lstStyle/>
          <a:p>
            <a:pPr algn="l"/>
            <a:r>
              <a:rPr lang="en-US" dirty="0" err="1"/>
              <a:t>Ken+Barbie’s</a:t>
            </a:r>
            <a:r>
              <a:rPr lang="en-US" dirty="0"/>
              <a:t> Daily Demand for Coffee at </a:t>
            </a:r>
            <a:r>
              <a:rPr lang="en-US" dirty="0" err="1"/>
              <a:t>Coffeeland</a:t>
            </a:r>
            <a:endParaRPr lang="en-US" dirty="0"/>
          </a:p>
        </p:txBody>
      </p:sp>
      <p:sp>
        <p:nvSpPr>
          <p:cNvPr id="3" name="Content Placeholder 2"/>
          <p:cNvSpPr>
            <a:spLocks noGrp="1"/>
          </p:cNvSpPr>
          <p:nvPr>
            <p:ph idx="1"/>
          </p:nvPr>
        </p:nvSpPr>
        <p:spPr>
          <a:xfrm>
            <a:off x="1993498" y="1143001"/>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p:nvCxnSpPr>
        <p:spPr>
          <a:xfrm>
            <a:off x="2819400" y="2286000"/>
            <a:ext cx="609600" cy="0"/>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flipH="1">
            <a:off x="3410556" y="2274424"/>
            <a:ext cx="18444" cy="100217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13572" y="5301734"/>
            <a:ext cx="301686" cy="369332"/>
          </a:xfrm>
          <a:prstGeom prst="rect">
            <a:avLst/>
          </a:prstGeom>
          <a:noFill/>
        </p:spPr>
        <p:txBody>
          <a:bodyPr wrap="none" rtlCol="0">
            <a:spAutoFit/>
          </a:bodyPr>
          <a:lstStyle/>
          <a:p>
            <a:r>
              <a:rPr lang="en-US" dirty="0"/>
              <a:t>5</a:t>
            </a:r>
          </a:p>
        </p:txBody>
      </p:sp>
      <p:sp>
        <p:nvSpPr>
          <p:cNvPr id="30" name="TextBox 29"/>
          <p:cNvSpPr txBox="1"/>
          <p:nvPr/>
        </p:nvSpPr>
        <p:spPr>
          <a:xfrm>
            <a:off x="5294343" y="5301734"/>
            <a:ext cx="301686" cy="369332"/>
          </a:xfrm>
          <a:prstGeom prst="rect">
            <a:avLst/>
          </a:prstGeom>
          <a:noFill/>
        </p:spPr>
        <p:txBody>
          <a:bodyPr wrap="none" rtlCol="0">
            <a:spAutoFit/>
          </a:bodyPr>
          <a:lstStyle/>
          <a:p>
            <a:r>
              <a:rPr lang="en-US" dirty="0"/>
              <a:t>4</a:t>
            </a:r>
          </a:p>
        </p:txBody>
      </p:sp>
      <p:sp>
        <p:nvSpPr>
          <p:cNvPr id="32" name="TextBox 31"/>
          <p:cNvSpPr txBox="1"/>
          <p:nvPr/>
        </p:nvSpPr>
        <p:spPr>
          <a:xfrm>
            <a:off x="4585855" y="5301734"/>
            <a:ext cx="301686" cy="369332"/>
          </a:xfrm>
          <a:prstGeom prst="rect">
            <a:avLst/>
          </a:prstGeom>
          <a:noFill/>
        </p:spPr>
        <p:txBody>
          <a:bodyPr wrap="none" rtlCol="0">
            <a:spAutoFit/>
          </a:bodyPr>
          <a:lstStyle/>
          <a:p>
            <a:r>
              <a:rPr lang="en-US" dirty="0"/>
              <a:t>3</a:t>
            </a:r>
          </a:p>
        </p:txBody>
      </p:sp>
      <p:sp>
        <p:nvSpPr>
          <p:cNvPr id="33" name="TextBox 32"/>
          <p:cNvSpPr txBox="1"/>
          <p:nvPr/>
        </p:nvSpPr>
        <p:spPr>
          <a:xfrm flipH="1">
            <a:off x="3898323" y="5306291"/>
            <a:ext cx="342900" cy="369332"/>
          </a:xfrm>
          <a:prstGeom prst="rect">
            <a:avLst/>
          </a:prstGeom>
          <a:noFill/>
        </p:spPr>
        <p:txBody>
          <a:bodyPr wrap="square" rtlCol="0">
            <a:spAutoFit/>
          </a:bodyPr>
          <a:lstStyle/>
          <a:p>
            <a:r>
              <a:rPr lang="en-US" dirty="0">
                <a:solidFill>
                  <a:srgbClr val="C00000"/>
                </a:solidFill>
              </a:rPr>
              <a:t>2</a:t>
            </a:r>
          </a:p>
        </p:txBody>
      </p:sp>
      <p:sp>
        <p:nvSpPr>
          <p:cNvPr id="34" name="TextBox 33"/>
          <p:cNvSpPr txBox="1"/>
          <p:nvPr/>
        </p:nvSpPr>
        <p:spPr>
          <a:xfrm flipH="1">
            <a:off x="3240405" y="5306291"/>
            <a:ext cx="377190" cy="369332"/>
          </a:xfrm>
          <a:prstGeom prst="rect">
            <a:avLst/>
          </a:prstGeom>
          <a:noFill/>
        </p:spPr>
        <p:txBody>
          <a:bodyPr wrap="square" rtlCol="0">
            <a:spAutoFit/>
          </a:bodyPr>
          <a:lstStyle/>
          <a:p>
            <a:r>
              <a:rPr lang="en-US" dirty="0">
                <a:solidFill>
                  <a:srgbClr val="C00000"/>
                </a:solidFill>
              </a:rPr>
              <a:t>1</a:t>
            </a:r>
          </a:p>
        </p:txBody>
      </p:sp>
      <p:sp>
        <p:nvSpPr>
          <p:cNvPr id="35" name="TextBox 34"/>
          <p:cNvSpPr txBox="1"/>
          <p:nvPr/>
        </p:nvSpPr>
        <p:spPr>
          <a:xfrm flipH="1">
            <a:off x="2133600" y="1163782"/>
            <a:ext cx="685800" cy="369332"/>
          </a:xfrm>
          <a:prstGeom prst="rect">
            <a:avLst/>
          </a:prstGeom>
          <a:noFill/>
        </p:spPr>
        <p:txBody>
          <a:bodyPr wrap="square" rtlCol="0">
            <a:spAutoFit/>
          </a:bodyPr>
          <a:lstStyle/>
          <a:p>
            <a:r>
              <a:rPr lang="en-US" dirty="0"/>
              <a:t>3.50</a:t>
            </a:r>
          </a:p>
        </p:txBody>
      </p:sp>
      <p:sp>
        <p:nvSpPr>
          <p:cNvPr id="36" name="TextBox 35"/>
          <p:cNvSpPr txBox="1"/>
          <p:nvPr/>
        </p:nvSpPr>
        <p:spPr>
          <a:xfrm flipH="1">
            <a:off x="2057400" y="2482334"/>
            <a:ext cx="685800" cy="369332"/>
          </a:xfrm>
          <a:prstGeom prst="rect">
            <a:avLst/>
          </a:prstGeom>
          <a:noFill/>
        </p:spPr>
        <p:txBody>
          <a:bodyPr wrap="square" rtlCol="0">
            <a:spAutoFit/>
          </a:bodyPr>
          <a:lstStyle/>
          <a:p>
            <a:r>
              <a:rPr lang="en-US" dirty="0"/>
              <a:t>2.50</a:t>
            </a:r>
          </a:p>
        </p:txBody>
      </p:sp>
      <p:sp>
        <p:nvSpPr>
          <p:cNvPr id="37" name="TextBox 36"/>
          <p:cNvSpPr txBox="1"/>
          <p:nvPr/>
        </p:nvSpPr>
        <p:spPr>
          <a:xfrm flipH="1">
            <a:off x="2057400" y="3091934"/>
            <a:ext cx="685800" cy="369332"/>
          </a:xfrm>
          <a:prstGeom prst="rect">
            <a:avLst/>
          </a:prstGeom>
          <a:noFill/>
        </p:spPr>
        <p:txBody>
          <a:bodyPr wrap="square" rtlCol="0">
            <a:spAutoFit/>
          </a:bodyPr>
          <a:lstStyle/>
          <a:p>
            <a:r>
              <a:rPr lang="en-US" dirty="0">
                <a:solidFill>
                  <a:srgbClr val="C00000"/>
                </a:solidFill>
              </a:rPr>
              <a:t>2.25</a:t>
            </a:r>
          </a:p>
        </p:txBody>
      </p:sp>
      <p:sp>
        <p:nvSpPr>
          <p:cNvPr id="39" name="TextBox 38"/>
          <p:cNvSpPr txBox="1"/>
          <p:nvPr/>
        </p:nvSpPr>
        <p:spPr>
          <a:xfrm flipH="1">
            <a:off x="2086494" y="3538934"/>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cxnSp>
        <p:nvCxnSpPr>
          <p:cNvPr id="52" name="Straight Connector 51"/>
          <p:cNvCxnSpPr>
            <a:cxnSpLocks/>
          </p:cNvCxnSpPr>
          <p:nvPr/>
        </p:nvCxnSpPr>
        <p:spPr>
          <a:xfrm flipV="1">
            <a:off x="2819400" y="1533114"/>
            <a:ext cx="0" cy="75288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630957" y="5306291"/>
            <a:ext cx="301686" cy="369332"/>
          </a:xfrm>
          <a:prstGeom prst="rect">
            <a:avLst/>
          </a:prstGeom>
          <a:noFill/>
        </p:spPr>
        <p:txBody>
          <a:bodyPr wrap="none" rtlCol="0">
            <a:spAutoFit/>
          </a:bodyPr>
          <a:lstStyle/>
          <a:p>
            <a:r>
              <a:rPr lang="en-US" dirty="0"/>
              <a:t>6</a:t>
            </a:r>
          </a:p>
        </p:txBody>
      </p:sp>
      <p:sp>
        <p:nvSpPr>
          <p:cNvPr id="8" name="TextBox 7">
            <a:extLst>
              <a:ext uri="{FF2B5EF4-FFF2-40B4-BE49-F238E27FC236}">
                <a16:creationId xmlns:a16="http://schemas.microsoft.com/office/drawing/2014/main" id="{1C36D94B-9061-4DA1-800E-28F707AA7E14}"/>
              </a:ext>
            </a:extLst>
          </p:cNvPr>
          <p:cNvSpPr txBox="1"/>
          <p:nvPr/>
        </p:nvSpPr>
        <p:spPr>
          <a:xfrm>
            <a:off x="5596029" y="3026226"/>
            <a:ext cx="4267199" cy="1200329"/>
          </a:xfrm>
          <a:prstGeom prst="rect">
            <a:avLst/>
          </a:prstGeom>
          <a:noFill/>
          <a:ln w="28575">
            <a:solidFill>
              <a:srgbClr val="C00000"/>
            </a:solidFill>
          </a:ln>
        </p:spPr>
        <p:txBody>
          <a:bodyPr wrap="square" rtlCol="0">
            <a:spAutoFit/>
          </a:bodyPr>
          <a:lstStyle/>
          <a:p>
            <a:r>
              <a:rPr lang="en-US" u="sng" dirty="0">
                <a:solidFill>
                  <a:srgbClr val="C00000"/>
                </a:solidFill>
              </a:rPr>
              <a:t>Quantity Demanded (Q)</a:t>
            </a:r>
          </a:p>
          <a:p>
            <a:r>
              <a:rPr lang="en-US" dirty="0">
                <a:solidFill>
                  <a:srgbClr val="C00000"/>
                </a:solidFill>
              </a:rPr>
              <a:t>P&gt;$3   </a:t>
            </a:r>
            <a:r>
              <a:rPr lang="en-US" dirty="0">
                <a:solidFill>
                  <a:srgbClr val="C00000"/>
                </a:solidFill>
                <a:sym typeface="Wingdings" panose="05000000000000000000" pitchFamily="2" charset="2"/>
              </a:rPr>
              <a:t> </a:t>
            </a:r>
            <a:r>
              <a:rPr lang="en-US" dirty="0">
                <a:solidFill>
                  <a:srgbClr val="C00000"/>
                </a:solidFill>
              </a:rPr>
              <a:t>Q= 0</a:t>
            </a:r>
          </a:p>
          <a:p>
            <a:r>
              <a:rPr lang="en-US" dirty="0">
                <a:solidFill>
                  <a:srgbClr val="C00000"/>
                </a:solidFill>
              </a:rPr>
              <a:t>P </a:t>
            </a:r>
            <a:r>
              <a:rPr lang="en-US" u="sng" dirty="0">
                <a:solidFill>
                  <a:srgbClr val="C00000"/>
                </a:solidFill>
              </a:rPr>
              <a:t>&lt;</a:t>
            </a:r>
            <a:r>
              <a:rPr lang="en-US" dirty="0">
                <a:solidFill>
                  <a:srgbClr val="C00000"/>
                </a:solidFill>
              </a:rPr>
              <a:t>$3; P &gt;$2.25  </a:t>
            </a:r>
            <a:r>
              <a:rPr lang="en-US" dirty="0">
                <a:solidFill>
                  <a:srgbClr val="C00000"/>
                </a:solidFill>
                <a:sym typeface="Wingdings" panose="05000000000000000000" pitchFamily="2" charset="2"/>
              </a:rPr>
              <a:t> Q= 1</a:t>
            </a:r>
          </a:p>
          <a:p>
            <a:r>
              <a:rPr lang="en-US" dirty="0">
                <a:solidFill>
                  <a:srgbClr val="C00000"/>
                </a:solidFill>
                <a:sym typeface="Wingdings" panose="05000000000000000000" pitchFamily="2" charset="2"/>
              </a:rPr>
              <a:t>P&lt;$2.25 Q2</a:t>
            </a:r>
            <a:endParaRPr lang="en-US" dirty="0">
              <a:solidFill>
                <a:srgbClr val="C00000"/>
              </a:solidFill>
            </a:endParaRPr>
          </a:p>
        </p:txBody>
      </p:sp>
      <p:sp>
        <p:nvSpPr>
          <p:cNvPr id="25" name="TextBox 24">
            <a:extLst>
              <a:ext uri="{FF2B5EF4-FFF2-40B4-BE49-F238E27FC236}">
                <a16:creationId xmlns:a16="http://schemas.microsoft.com/office/drawing/2014/main" id="{FFEE294D-4E18-48FA-B421-2C343383F4EE}"/>
              </a:ext>
            </a:extLst>
          </p:cNvPr>
          <p:cNvSpPr txBox="1"/>
          <p:nvPr/>
        </p:nvSpPr>
        <p:spPr>
          <a:xfrm flipH="1">
            <a:off x="2124076" y="2079799"/>
            <a:ext cx="761995" cy="369332"/>
          </a:xfrm>
          <a:prstGeom prst="rect">
            <a:avLst/>
          </a:prstGeom>
          <a:noFill/>
        </p:spPr>
        <p:txBody>
          <a:bodyPr wrap="square" rtlCol="0">
            <a:spAutoFit/>
          </a:bodyPr>
          <a:lstStyle/>
          <a:p>
            <a:r>
              <a:rPr lang="en-US" dirty="0">
                <a:solidFill>
                  <a:srgbClr val="C00000"/>
                </a:solidFill>
              </a:rPr>
              <a:t>3.00</a:t>
            </a:r>
          </a:p>
        </p:txBody>
      </p:sp>
      <p:cxnSp>
        <p:nvCxnSpPr>
          <p:cNvPr id="23" name="Straight Connector 22">
            <a:extLst>
              <a:ext uri="{FF2B5EF4-FFF2-40B4-BE49-F238E27FC236}">
                <a16:creationId xmlns:a16="http://schemas.microsoft.com/office/drawing/2014/main" id="{85B0C28C-0F78-4ACD-9C0E-B23C1EFED7F4}"/>
              </a:ext>
            </a:extLst>
          </p:cNvPr>
          <p:cNvCxnSpPr>
            <a:cxnSpLocks/>
          </p:cNvCxnSpPr>
          <p:nvPr/>
        </p:nvCxnSpPr>
        <p:spPr>
          <a:xfrm>
            <a:off x="3410557" y="3276600"/>
            <a:ext cx="658525"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67953A8-A257-4BC1-9AF7-599A8C911C50}"/>
              </a:ext>
            </a:extLst>
          </p:cNvPr>
          <p:cNvCxnSpPr>
            <a:cxnSpLocks/>
          </p:cNvCxnSpPr>
          <p:nvPr/>
        </p:nvCxnSpPr>
        <p:spPr>
          <a:xfrm flipH="1">
            <a:off x="4069082" y="3290362"/>
            <a:ext cx="8831" cy="189123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7DA0923-297E-47A7-AB67-19C0967CCECD}"/>
              </a:ext>
            </a:extLst>
          </p:cNvPr>
          <p:cNvSpPr txBox="1"/>
          <p:nvPr/>
        </p:nvSpPr>
        <p:spPr>
          <a:xfrm>
            <a:off x="5861172" y="2002949"/>
            <a:ext cx="4121028" cy="646331"/>
          </a:xfrm>
          <a:prstGeom prst="rect">
            <a:avLst/>
          </a:prstGeom>
          <a:noFill/>
          <a:ln w="28575">
            <a:solidFill>
              <a:srgbClr val="0070C0"/>
            </a:solidFill>
          </a:ln>
        </p:spPr>
        <p:txBody>
          <a:bodyPr wrap="square" rtlCol="0">
            <a:spAutoFit/>
          </a:bodyPr>
          <a:lstStyle/>
          <a:p>
            <a:r>
              <a:rPr lang="en-US" dirty="0">
                <a:solidFill>
                  <a:srgbClr val="0070C0"/>
                </a:solidFill>
              </a:rPr>
              <a:t>Ken + Barbie combined demand is not a smooth curve.  It still looks like steps.  </a:t>
            </a:r>
          </a:p>
        </p:txBody>
      </p:sp>
      <p:sp>
        <p:nvSpPr>
          <p:cNvPr id="4" name="Slide Number Placeholder 3">
            <a:extLst>
              <a:ext uri="{FF2B5EF4-FFF2-40B4-BE49-F238E27FC236}">
                <a16:creationId xmlns:a16="http://schemas.microsoft.com/office/drawing/2014/main" id="{D491474C-38E2-46AA-BDB2-BF982456DBAE}"/>
              </a:ext>
            </a:extLst>
          </p:cNvPr>
          <p:cNvSpPr>
            <a:spLocks noGrp="1"/>
          </p:cNvSpPr>
          <p:nvPr>
            <p:ph type="sldNum" sz="quarter" idx="12"/>
          </p:nvPr>
        </p:nvSpPr>
        <p:spPr/>
        <p:txBody>
          <a:bodyPr/>
          <a:lstStyle/>
          <a:p>
            <a:fld id="{2D3B227A-F6FA-48EA-A684-49106483E6A4}" type="slidenum">
              <a:rPr lang="en-US" smtClean="0"/>
              <a:t>36</a:t>
            </a:fld>
            <a:endParaRPr lang="en-US"/>
          </a:p>
        </p:txBody>
      </p:sp>
      <p:sp>
        <p:nvSpPr>
          <p:cNvPr id="13" name="Oval 12">
            <a:extLst>
              <a:ext uri="{FF2B5EF4-FFF2-40B4-BE49-F238E27FC236}">
                <a16:creationId xmlns:a16="http://schemas.microsoft.com/office/drawing/2014/main" id="{6A433B2E-4053-4D74-829A-A86A23F3B74B}"/>
              </a:ext>
            </a:extLst>
          </p:cNvPr>
          <p:cNvSpPr/>
          <p:nvPr/>
        </p:nvSpPr>
        <p:spPr>
          <a:xfrm flipH="1" flipV="1">
            <a:off x="3343278" y="2169642"/>
            <a:ext cx="152399" cy="191357"/>
          </a:xfrm>
          <a:prstGeom prst="ellipse">
            <a:avLst/>
          </a:prstGeom>
          <a:solidFill>
            <a:srgbClr val="0070C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Oval 13">
            <a:extLst>
              <a:ext uri="{FF2B5EF4-FFF2-40B4-BE49-F238E27FC236}">
                <a16:creationId xmlns:a16="http://schemas.microsoft.com/office/drawing/2014/main" id="{3873D9F1-8128-45DC-A3A3-65888CF7B869}"/>
              </a:ext>
            </a:extLst>
          </p:cNvPr>
          <p:cNvSpPr/>
          <p:nvPr/>
        </p:nvSpPr>
        <p:spPr>
          <a:xfrm flipH="1" flipV="1">
            <a:off x="3992882" y="3178489"/>
            <a:ext cx="152399" cy="1913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7BF0C7F8-2C52-4A32-88A9-21D1CD20133A}"/>
              </a:ext>
            </a:extLst>
          </p:cNvPr>
          <p:cNvSpPr txBox="1"/>
          <p:nvPr/>
        </p:nvSpPr>
        <p:spPr>
          <a:xfrm flipH="1">
            <a:off x="3918328" y="1032340"/>
            <a:ext cx="970172" cy="369332"/>
          </a:xfrm>
          <a:prstGeom prst="rect">
            <a:avLst/>
          </a:prstGeom>
          <a:noFill/>
          <a:ln w="38100">
            <a:solidFill>
              <a:srgbClr val="0070C0"/>
            </a:solidFill>
          </a:ln>
        </p:spPr>
        <p:txBody>
          <a:bodyPr wrap="square" rtlCol="0">
            <a:spAutoFit/>
          </a:bodyPr>
          <a:lstStyle/>
          <a:p>
            <a:r>
              <a:rPr lang="en-US" b="1" dirty="0">
                <a:solidFill>
                  <a:srgbClr val="0070C0"/>
                </a:solidFill>
              </a:rPr>
              <a:t>Barbie</a:t>
            </a:r>
          </a:p>
        </p:txBody>
      </p:sp>
      <p:cxnSp>
        <p:nvCxnSpPr>
          <p:cNvPr id="31" name="Straight Arrow Connector 30">
            <a:extLst>
              <a:ext uri="{FF2B5EF4-FFF2-40B4-BE49-F238E27FC236}">
                <a16:creationId xmlns:a16="http://schemas.microsoft.com/office/drawing/2014/main" id="{68A80B5E-F1C2-4C40-A942-7283AB1AE3AF}"/>
              </a:ext>
            </a:extLst>
          </p:cNvPr>
          <p:cNvCxnSpPr>
            <a:cxnSpLocks/>
            <a:endCxn id="13" idx="3"/>
          </p:cNvCxnSpPr>
          <p:nvPr/>
        </p:nvCxnSpPr>
        <p:spPr>
          <a:xfrm flipH="1">
            <a:off x="3473359" y="1464407"/>
            <a:ext cx="519523" cy="73325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E954C39D-2257-4FB8-88B1-DDEBC819A4B1}"/>
              </a:ext>
            </a:extLst>
          </p:cNvPr>
          <p:cNvSpPr txBox="1"/>
          <p:nvPr/>
        </p:nvSpPr>
        <p:spPr>
          <a:xfrm flipH="1">
            <a:off x="4399362" y="1736082"/>
            <a:ext cx="925111" cy="646331"/>
          </a:xfrm>
          <a:prstGeom prst="rect">
            <a:avLst/>
          </a:prstGeom>
          <a:noFill/>
          <a:ln w="38100">
            <a:solidFill>
              <a:srgbClr val="0070C0"/>
            </a:solidFill>
          </a:ln>
        </p:spPr>
        <p:txBody>
          <a:bodyPr wrap="square" rtlCol="0">
            <a:spAutoFit/>
          </a:bodyPr>
          <a:lstStyle/>
          <a:p>
            <a:r>
              <a:rPr lang="en-US" b="1" dirty="0">
                <a:solidFill>
                  <a:srgbClr val="0070C0"/>
                </a:solidFill>
              </a:rPr>
              <a:t>Adding Ken</a:t>
            </a:r>
          </a:p>
        </p:txBody>
      </p:sp>
      <p:cxnSp>
        <p:nvCxnSpPr>
          <p:cNvPr id="43" name="Straight Arrow Connector 42">
            <a:extLst>
              <a:ext uri="{FF2B5EF4-FFF2-40B4-BE49-F238E27FC236}">
                <a16:creationId xmlns:a16="http://schemas.microsoft.com/office/drawing/2014/main" id="{9F5BEC10-C1F0-42E6-8BA2-7A0225CC8882}"/>
              </a:ext>
            </a:extLst>
          </p:cNvPr>
          <p:cNvCxnSpPr>
            <a:cxnSpLocks/>
          </p:cNvCxnSpPr>
          <p:nvPr/>
        </p:nvCxnSpPr>
        <p:spPr>
          <a:xfrm flipH="1">
            <a:off x="4143654" y="2482334"/>
            <a:ext cx="442201" cy="57529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5D04FCB4-9629-4449-8C9B-A26EF278BBE9}"/>
              </a:ext>
            </a:extLst>
          </p:cNvPr>
          <p:cNvSpPr/>
          <p:nvPr/>
        </p:nvSpPr>
        <p:spPr>
          <a:xfrm flipH="1" flipV="1">
            <a:off x="3992882" y="5050984"/>
            <a:ext cx="152399" cy="191357"/>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Oval 43">
            <a:extLst>
              <a:ext uri="{FF2B5EF4-FFF2-40B4-BE49-F238E27FC236}">
                <a16:creationId xmlns:a16="http://schemas.microsoft.com/office/drawing/2014/main" id="{4B785AB8-B888-4F2D-9BDE-D28D05D251ED}"/>
              </a:ext>
            </a:extLst>
          </p:cNvPr>
          <p:cNvSpPr/>
          <p:nvPr/>
        </p:nvSpPr>
        <p:spPr>
          <a:xfrm flipH="1" flipV="1">
            <a:off x="3289895" y="5059603"/>
            <a:ext cx="152399" cy="191357"/>
          </a:xfrm>
          <a:prstGeom prst="ellipse">
            <a:avLst/>
          </a:prstGeom>
          <a:solidFill>
            <a:srgbClr val="0070C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987442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3498" y="20782"/>
            <a:ext cx="8229600" cy="1143000"/>
          </a:xfrm>
        </p:spPr>
        <p:txBody>
          <a:bodyPr>
            <a:normAutofit/>
          </a:bodyPr>
          <a:lstStyle/>
          <a:p>
            <a:r>
              <a:rPr lang="en-US" dirty="0"/>
              <a:t> </a:t>
            </a:r>
            <a:r>
              <a:rPr lang="en-US" dirty="0" err="1"/>
              <a:t>Coffeeland</a:t>
            </a:r>
            <a:r>
              <a:rPr lang="en-US" dirty="0"/>
              <a:t> Market Demand Curve</a:t>
            </a:r>
          </a:p>
        </p:txBody>
      </p:sp>
      <p:sp>
        <p:nvSpPr>
          <p:cNvPr id="3" name="Content Placeholder 2"/>
          <p:cNvSpPr>
            <a:spLocks noGrp="1"/>
          </p:cNvSpPr>
          <p:nvPr>
            <p:ph idx="1"/>
          </p:nvPr>
        </p:nvSpPr>
        <p:spPr>
          <a:xfrm>
            <a:off x="1993498" y="1143001"/>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819400" y="2057400"/>
            <a:ext cx="609600"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429000" y="2057400"/>
            <a:ext cx="0" cy="6096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429000" y="2667000"/>
            <a:ext cx="609600" cy="0"/>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038600" y="2667000"/>
            <a:ext cx="0" cy="6096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038600" y="3276600"/>
            <a:ext cx="685800"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724400" y="3276600"/>
            <a:ext cx="0" cy="6096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736698" y="3886200"/>
            <a:ext cx="708488"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445186" y="3886200"/>
            <a:ext cx="0" cy="4521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445186" y="4352881"/>
            <a:ext cx="685800"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cxnSpLocks/>
          </p:cNvCxnSpPr>
          <p:nvPr/>
        </p:nvCxnSpPr>
        <p:spPr>
          <a:xfrm>
            <a:off x="6153675" y="4353336"/>
            <a:ext cx="10741" cy="52843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13572" y="5301734"/>
            <a:ext cx="301686" cy="369332"/>
          </a:xfrm>
          <a:prstGeom prst="rect">
            <a:avLst/>
          </a:prstGeom>
          <a:noFill/>
        </p:spPr>
        <p:txBody>
          <a:bodyPr wrap="none" rtlCol="0">
            <a:spAutoFit/>
          </a:bodyPr>
          <a:lstStyle/>
          <a:p>
            <a:r>
              <a:rPr lang="en-US" dirty="0"/>
              <a:t>5</a:t>
            </a:r>
          </a:p>
        </p:txBody>
      </p:sp>
      <p:sp>
        <p:nvSpPr>
          <p:cNvPr id="30" name="TextBox 29"/>
          <p:cNvSpPr txBox="1"/>
          <p:nvPr/>
        </p:nvSpPr>
        <p:spPr>
          <a:xfrm>
            <a:off x="5294343" y="5301734"/>
            <a:ext cx="301686" cy="369332"/>
          </a:xfrm>
          <a:prstGeom prst="rect">
            <a:avLst/>
          </a:prstGeom>
          <a:noFill/>
        </p:spPr>
        <p:txBody>
          <a:bodyPr wrap="none" rtlCol="0">
            <a:spAutoFit/>
          </a:bodyPr>
          <a:lstStyle/>
          <a:p>
            <a:r>
              <a:rPr lang="en-US" dirty="0"/>
              <a:t>4</a:t>
            </a:r>
          </a:p>
        </p:txBody>
      </p:sp>
      <p:sp>
        <p:nvSpPr>
          <p:cNvPr id="32" name="TextBox 31"/>
          <p:cNvSpPr txBox="1"/>
          <p:nvPr/>
        </p:nvSpPr>
        <p:spPr>
          <a:xfrm>
            <a:off x="4585855" y="5301734"/>
            <a:ext cx="301686" cy="369332"/>
          </a:xfrm>
          <a:prstGeom prst="rect">
            <a:avLst/>
          </a:prstGeom>
          <a:noFill/>
        </p:spPr>
        <p:txBody>
          <a:bodyPr wrap="none" rtlCol="0">
            <a:spAutoFit/>
          </a:bodyPr>
          <a:lstStyle/>
          <a:p>
            <a:r>
              <a:rPr lang="en-US" dirty="0"/>
              <a:t>3</a:t>
            </a:r>
          </a:p>
        </p:txBody>
      </p:sp>
      <p:sp>
        <p:nvSpPr>
          <p:cNvPr id="33" name="TextBox 32"/>
          <p:cNvSpPr txBox="1"/>
          <p:nvPr/>
        </p:nvSpPr>
        <p:spPr>
          <a:xfrm flipH="1">
            <a:off x="3898323" y="5306291"/>
            <a:ext cx="342900" cy="369332"/>
          </a:xfrm>
          <a:prstGeom prst="rect">
            <a:avLst/>
          </a:prstGeom>
          <a:noFill/>
        </p:spPr>
        <p:txBody>
          <a:bodyPr wrap="square" rtlCol="0">
            <a:spAutoFit/>
          </a:bodyPr>
          <a:lstStyle/>
          <a:p>
            <a:r>
              <a:rPr lang="en-US" dirty="0"/>
              <a:t>2</a:t>
            </a:r>
          </a:p>
        </p:txBody>
      </p:sp>
      <p:sp>
        <p:nvSpPr>
          <p:cNvPr id="34" name="TextBox 33"/>
          <p:cNvSpPr txBox="1"/>
          <p:nvPr/>
        </p:nvSpPr>
        <p:spPr>
          <a:xfrm flipH="1">
            <a:off x="3257550" y="5306291"/>
            <a:ext cx="342900" cy="369332"/>
          </a:xfrm>
          <a:prstGeom prst="rect">
            <a:avLst/>
          </a:prstGeom>
          <a:noFill/>
        </p:spPr>
        <p:txBody>
          <a:bodyPr wrap="square" rtlCol="0">
            <a:spAutoFit/>
          </a:bodyPr>
          <a:lstStyle/>
          <a:p>
            <a:r>
              <a:rPr lang="en-US" dirty="0"/>
              <a:t>1</a:t>
            </a:r>
          </a:p>
        </p:txBody>
      </p:sp>
      <p:sp>
        <p:nvSpPr>
          <p:cNvPr id="35" name="TextBox 34"/>
          <p:cNvSpPr txBox="1"/>
          <p:nvPr/>
        </p:nvSpPr>
        <p:spPr>
          <a:xfrm flipH="1">
            <a:off x="2057400" y="1872734"/>
            <a:ext cx="685800" cy="369332"/>
          </a:xfrm>
          <a:prstGeom prst="rect">
            <a:avLst/>
          </a:prstGeom>
          <a:noFill/>
        </p:spPr>
        <p:txBody>
          <a:bodyPr wrap="square" rtlCol="0">
            <a:spAutoFit/>
          </a:bodyPr>
          <a:lstStyle/>
          <a:p>
            <a:r>
              <a:rPr lang="en-US" dirty="0"/>
              <a:t>3.00</a:t>
            </a:r>
          </a:p>
        </p:txBody>
      </p:sp>
      <p:sp>
        <p:nvSpPr>
          <p:cNvPr id="36" name="TextBox 35"/>
          <p:cNvSpPr txBox="1"/>
          <p:nvPr/>
        </p:nvSpPr>
        <p:spPr>
          <a:xfrm flipH="1">
            <a:off x="2057400" y="2482334"/>
            <a:ext cx="685800" cy="369332"/>
          </a:xfrm>
          <a:prstGeom prst="rect">
            <a:avLst/>
          </a:prstGeom>
          <a:noFill/>
        </p:spPr>
        <p:txBody>
          <a:bodyPr wrap="square" rtlCol="0">
            <a:spAutoFit/>
          </a:bodyPr>
          <a:lstStyle/>
          <a:p>
            <a:r>
              <a:rPr lang="en-US" dirty="0"/>
              <a:t>2.50</a:t>
            </a:r>
          </a:p>
        </p:txBody>
      </p:sp>
      <p:sp>
        <p:nvSpPr>
          <p:cNvPr id="37" name="TextBox 36"/>
          <p:cNvSpPr txBox="1"/>
          <p:nvPr/>
        </p:nvSpPr>
        <p:spPr>
          <a:xfrm flipH="1">
            <a:off x="2057400" y="3091934"/>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57400" y="3701534"/>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cxnSp>
        <p:nvCxnSpPr>
          <p:cNvPr id="52" name="Straight Connector 51"/>
          <p:cNvCxnSpPr/>
          <p:nvPr/>
        </p:nvCxnSpPr>
        <p:spPr>
          <a:xfrm flipV="1">
            <a:off x="2819400" y="1524000"/>
            <a:ext cx="0" cy="5334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cxnSpLocks/>
          </p:cNvCxnSpPr>
          <p:nvPr/>
        </p:nvCxnSpPr>
        <p:spPr>
          <a:xfrm>
            <a:off x="6153674" y="4881768"/>
            <a:ext cx="768228"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630957" y="5306291"/>
            <a:ext cx="301686" cy="369332"/>
          </a:xfrm>
          <a:prstGeom prst="rect">
            <a:avLst/>
          </a:prstGeom>
          <a:noFill/>
        </p:spPr>
        <p:txBody>
          <a:bodyPr wrap="none" rtlCol="0">
            <a:spAutoFit/>
          </a:bodyPr>
          <a:lstStyle/>
          <a:p>
            <a:r>
              <a:rPr lang="en-US" dirty="0"/>
              <a:t>6</a:t>
            </a:r>
          </a:p>
        </p:txBody>
      </p:sp>
      <p:cxnSp>
        <p:nvCxnSpPr>
          <p:cNvPr id="31" name="Straight Connector 30">
            <a:extLst>
              <a:ext uri="{FF2B5EF4-FFF2-40B4-BE49-F238E27FC236}">
                <a16:creationId xmlns:a16="http://schemas.microsoft.com/office/drawing/2014/main" id="{4A19B0FB-961B-4C3E-96BB-61BC007C793A}"/>
              </a:ext>
            </a:extLst>
          </p:cNvPr>
          <p:cNvCxnSpPr>
            <a:cxnSpLocks/>
          </p:cNvCxnSpPr>
          <p:nvPr/>
        </p:nvCxnSpPr>
        <p:spPr>
          <a:xfrm>
            <a:off x="3429000" y="2242066"/>
            <a:ext cx="0" cy="42493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8064A824-57F5-4016-BB87-9E77606B9879}"/>
              </a:ext>
            </a:extLst>
          </p:cNvPr>
          <p:cNvSpPr txBox="1"/>
          <p:nvPr/>
        </p:nvSpPr>
        <p:spPr>
          <a:xfrm>
            <a:off x="4118285" y="1299003"/>
            <a:ext cx="3790574" cy="830997"/>
          </a:xfrm>
          <a:prstGeom prst="rect">
            <a:avLst/>
          </a:prstGeom>
          <a:noFill/>
          <a:ln w="28575">
            <a:solidFill>
              <a:srgbClr val="0070C0"/>
            </a:solidFill>
          </a:ln>
        </p:spPr>
        <p:txBody>
          <a:bodyPr wrap="square" rtlCol="0">
            <a:spAutoFit/>
          </a:bodyPr>
          <a:lstStyle/>
          <a:p>
            <a:r>
              <a:rPr lang="en-US" sz="2400" b="1" i="1" dirty="0">
                <a:solidFill>
                  <a:srgbClr val="0070C0"/>
                </a:solidFill>
              </a:rPr>
              <a:t>When you add more people, you get more steps.</a:t>
            </a:r>
          </a:p>
        </p:txBody>
      </p:sp>
      <p:sp>
        <p:nvSpPr>
          <p:cNvPr id="4" name="Slide Number Placeholder 3">
            <a:extLst>
              <a:ext uri="{FF2B5EF4-FFF2-40B4-BE49-F238E27FC236}">
                <a16:creationId xmlns:a16="http://schemas.microsoft.com/office/drawing/2014/main" id="{D234D6A5-75A6-4784-9543-C3F26D693DFD}"/>
              </a:ext>
            </a:extLst>
          </p:cNvPr>
          <p:cNvSpPr>
            <a:spLocks noGrp="1"/>
          </p:cNvSpPr>
          <p:nvPr>
            <p:ph type="sldNum" sz="quarter" idx="12"/>
          </p:nvPr>
        </p:nvSpPr>
        <p:spPr/>
        <p:txBody>
          <a:bodyPr/>
          <a:lstStyle/>
          <a:p>
            <a:fld id="{2D3B227A-F6FA-48EA-A684-49106483E6A4}" type="slidenum">
              <a:rPr lang="en-US" smtClean="0"/>
              <a:t>37</a:t>
            </a:fld>
            <a:endParaRPr lang="en-US"/>
          </a:p>
        </p:txBody>
      </p:sp>
      <p:cxnSp>
        <p:nvCxnSpPr>
          <p:cNvPr id="42" name="Straight Connector 41">
            <a:extLst>
              <a:ext uri="{FF2B5EF4-FFF2-40B4-BE49-F238E27FC236}">
                <a16:creationId xmlns:a16="http://schemas.microsoft.com/office/drawing/2014/main" id="{69AC875E-AF2A-4E94-A1B6-C8A9255004E3}"/>
              </a:ext>
            </a:extLst>
          </p:cNvPr>
          <p:cNvCxnSpPr>
            <a:cxnSpLocks/>
          </p:cNvCxnSpPr>
          <p:nvPr/>
        </p:nvCxnSpPr>
        <p:spPr>
          <a:xfrm>
            <a:off x="6866492" y="4920054"/>
            <a:ext cx="0" cy="26154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01710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1" name="Group 230">
            <a:extLst>
              <a:ext uri="{FF2B5EF4-FFF2-40B4-BE49-F238E27FC236}">
                <a16:creationId xmlns:a16="http://schemas.microsoft.com/office/drawing/2014/main" id="{66971E4E-314F-4AFE-A476-51D79BC216FE}"/>
              </a:ext>
            </a:extLst>
          </p:cNvPr>
          <p:cNvGrpSpPr/>
          <p:nvPr/>
        </p:nvGrpSpPr>
        <p:grpSpPr>
          <a:xfrm>
            <a:off x="2815539" y="2010094"/>
            <a:ext cx="3191150" cy="3204775"/>
            <a:chOff x="1609450" y="1953218"/>
            <a:chExt cx="3191150" cy="3204775"/>
          </a:xfrm>
        </p:grpSpPr>
        <p:grpSp>
          <p:nvGrpSpPr>
            <p:cNvPr id="230" name="Group 229">
              <a:extLst>
                <a:ext uri="{FF2B5EF4-FFF2-40B4-BE49-F238E27FC236}">
                  <a16:creationId xmlns:a16="http://schemas.microsoft.com/office/drawing/2014/main" id="{ECF101D5-2CAD-440C-A306-CBDF8D27C89D}"/>
                </a:ext>
              </a:extLst>
            </p:cNvPr>
            <p:cNvGrpSpPr/>
            <p:nvPr/>
          </p:nvGrpSpPr>
          <p:grpSpPr>
            <a:xfrm>
              <a:off x="1609450" y="1953218"/>
              <a:ext cx="2965450" cy="2752722"/>
              <a:chOff x="1301750" y="2022515"/>
              <a:chExt cx="2965450" cy="2752722"/>
            </a:xfrm>
          </p:grpSpPr>
          <p:cxnSp>
            <p:nvCxnSpPr>
              <p:cNvPr id="197" name="Straight Connector 196">
                <a:extLst>
                  <a:ext uri="{FF2B5EF4-FFF2-40B4-BE49-F238E27FC236}">
                    <a16:creationId xmlns:a16="http://schemas.microsoft.com/office/drawing/2014/main" id="{D6BB3063-6F8E-49E1-A7DE-699A2FEF02D3}"/>
                  </a:ext>
                </a:extLst>
              </p:cNvPr>
              <p:cNvCxnSpPr/>
              <p:nvPr/>
            </p:nvCxnSpPr>
            <p:spPr>
              <a:xfrm>
                <a:off x="1301750" y="2022515"/>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1" name="Straight Connector 200">
                <a:extLst>
                  <a:ext uri="{FF2B5EF4-FFF2-40B4-BE49-F238E27FC236}">
                    <a16:creationId xmlns:a16="http://schemas.microsoft.com/office/drawing/2014/main" id="{B5565418-A4B6-4D80-89C4-211534CA00CD}"/>
                  </a:ext>
                </a:extLst>
              </p:cNvPr>
              <p:cNvCxnSpPr/>
              <p:nvPr/>
            </p:nvCxnSpPr>
            <p:spPr>
              <a:xfrm>
                <a:off x="1530350" y="2022515"/>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2" name="Straight Connector 201">
                <a:extLst>
                  <a:ext uri="{FF2B5EF4-FFF2-40B4-BE49-F238E27FC236}">
                    <a16:creationId xmlns:a16="http://schemas.microsoft.com/office/drawing/2014/main" id="{90ADB6CF-C5D7-4E04-B737-27CABE425984}"/>
                  </a:ext>
                </a:extLst>
              </p:cNvPr>
              <p:cNvCxnSpPr/>
              <p:nvPr/>
            </p:nvCxnSpPr>
            <p:spPr>
              <a:xfrm>
                <a:off x="1530350" y="22527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3" name="Straight Connector 202">
                <a:extLst>
                  <a:ext uri="{FF2B5EF4-FFF2-40B4-BE49-F238E27FC236}">
                    <a16:creationId xmlns:a16="http://schemas.microsoft.com/office/drawing/2014/main" id="{22D6CAAC-DB9A-4C1B-8F2C-16C059D43F21}"/>
                  </a:ext>
                </a:extLst>
              </p:cNvPr>
              <p:cNvCxnSpPr/>
              <p:nvPr/>
            </p:nvCxnSpPr>
            <p:spPr>
              <a:xfrm>
                <a:off x="1758950" y="22527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4" name="Straight Connector 203">
                <a:extLst>
                  <a:ext uri="{FF2B5EF4-FFF2-40B4-BE49-F238E27FC236}">
                    <a16:creationId xmlns:a16="http://schemas.microsoft.com/office/drawing/2014/main" id="{BA0743E8-34F3-449A-B039-D7772EC70AF3}"/>
                  </a:ext>
                </a:extLst>
              </p:cNvPr>
              <p:cNvCxnSpPr/>
              <p:nvPr/>
            </p:nvCxnSpPr>
            <p:spPr>
              <a:xfrm>
                <a:off x="1758950" y="24813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5" name="Straight Connector 204">
                <a:extLst>
                  <a:ext uri="{FF2B5EF4-FFF2-40B4-BE49-F238E27FC236}">
                    <a16:creationId xmlns:a16="http://schemas.microsoft.com/office/drawing/2014/main" id="{9456519B-5DEC-4324-8257-AFB61213BFD3}"/>
                  </a:ext>
                </a:extLst>
              </p:cNvPr>
              <p:cNvCxnSpPr/>
              <p:nvPr/>
            </p:nvCxnSpPr>
            <p:spPr>
              <a:xfrm>
                <a:off x="1987550" y="24813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6" name="Straight Connector 205">
                <a:extLst>
                  <a:ext uri="{FF2B5EF4-FFF2-40B4-BE49-F238E27FC236}">
                    <a16:creationId xmlns:a16="http://schemas.microsoft.com/office/drawing/2014/main" id="{9C83C2EE-7F7B-45EE-B7C2-07BFCE7E097A}"/>
                  </a:ext>
                </a:extLst>
              </p:cNvPr>
              <p:cNvCxnSpPr/>
              <p:nvPr/>
            </p:nvCxnSpPr>
            <p:spPr>
              <a:xfrm>
                <a:off x="1987550" y="27114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7" name="Straight Connector 206">
                <a:extLst>
                  <a:ext uri="{FF2B5EF4-FFF2-40B4-BE49-F238E27FC236}">
                    <a16:creationId xmlns:a16="http://schemas.microsoft.com/office/drawing/2014/main" id="{65A1F9A6-1BA7-4B63-97A6-D7D51D9D817F}"/>
                  </a:ext>
                </a:extLst>
              </p:cNvPr>
              <p:cNvCxnSpPr/>
              <p:nvPr/>
            </p:nvCxnSpPr>
            <p:spPr>
              <a:xfrm>
                <a:off x="2216150" y="27114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8" name="Straight Connector 207">
                <a:extLst>
                  <a:ext uri="{FF2B5EF4-FFF2-40B4-BE49-F238E27FC236}">
                    <a16:creationId xmlns:a16="http://schemas.microsoft.com/office/drawing/2014/main" id="{B830EFE8-11E1-4786-ABE0-39A3DE62FAE3}"/>
                  </a:ext>
                </a:extLst>
              </p:cNvPr>
              <p:cNvCxnSpPr/>
              <p:nvPr/>
            </p:nvCxnSpPr>
            <p:spPr>
              <a:xfrm>
                <a:off x="2216150" y="29400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9" name="Straight Connector 208">
                <a:extLst>
                  <a:ext uri="{FF2B5EF4-FFF2-40B4-BE49-F238E27FC236}">
                    <a16:creationId xmlns:a16="http://schemas.microsoft.com/office/drawing/2014/main" id="{894BFE2B-EECE-47CD-A367-61EE7263AD48}"/>
                  </a:ext>
                </a:extLst>
              </p:cNvPr>
              <p:cNvCxnSpPr/>
              <p:nvPr/>
            </p:nvCxnSpPr>
            <p:spPr>
              <a:xfrm>
                <a:off x="2444750" y="29400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0" name="Straight Connector 209">
                <a:extLst>
                  <a:ext uri="{FF2B5EF4-FFF2-40B4-BE49-F238E27FC236}">
                    <a16:creationId xmlns:a16="http://schemas.microsoft.com/office/drawing/2014/main" id="{F8494335-B7D4-4921-8EDE-9FF228B1CA64}"/>
                  </a:ext>
                </a:extLst>
              </p:cNvPr>
              <p:cNvCxnSpPr/>
              <p:nvPr/>
            </p:nvCxnSpPr>
            <p:spPr>
              <a:xfrm>
                <a:off x="2444750" y="31702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1" name="Straight Connector 210">
                <a:extLst>
                  <a:ext uri="{FF2B5EF4-FFF2-40B4-BE49-F238E27FC236}">
                    <a16:creationId xmlns:a16="http://schemas.microsoft.com/office/drawing/2014/main" id="{3C8EF3E2-9D32-44CC-B91E-085633501049}"/>
                  </a:ext>
                </a:extLst>
              </p:cNvPr>
              <p:cNvCxnSpPr/>
              <p:nvPr/>
            </p:nvCxnSpPr>
            <p:spPr>
              <a:xfrm>
                <a:off x="2673350" y="31702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2" name="Straight Connector 211">
                <a:extLst>
                  <a:ext uri="{FF2B5EF4-FFF2-40B4-BE49-F238E27FC236}">
                    <a16:creationId xmlns:a16="http://schemas.microsoft.com/office/drawing/2014/main" id="{6FBC716D-E7FD-43A4-BF0A-AA55A3503191}"/>
                  </a:ext>
                </a:extLst>
              </p:cNvPr>
              <p:cNvCxnSpPr/>
              <p:nvPr/>
            </p:nvCxnSpPr>
            <p:spPr>
              <a:xfrm>
                <a:off x="2673350" y="33988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3" name="Straight Connector 212">
                <a:extLst>
                  <a:ext uri="{FF2B5EF4-FFF2-40B4-BE49-F238E27FC236}">
                    <a16:creationId xmlns:a16="http://schemas.microsoft.com/office/drawing/2014/main" id="{605BA705-D25B-40D2-9C11-3733AF3C49D3}"/>
                  </a:ext>
                </a:extLst>
              </p:cNvPr>
              <p:cNvCxnSpPr/>
              <p:nvPr/>
            </p:nvCxnSpPr>
            <p:spPr>
              <a:xfrm>
                <a:off x="2901950" y="33988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4" name="Straight Connector 213">
                <a:extLst>
                  <a:ext uri="{FF2B5EF4-FFF2-40B4-BE49-F238E27FC236}">
                    <a16:creationId xmlns:a16="http://schemas.microsoft.com/office/drawing/2014/main" id="{5A10AC9D-220A-4F0E-8452-C7348C1A0F5A}"/>
                  </a:ext>
                </a:extLst>
              </p:cNvPr>
              <p:cNvCxnSpPr/>
              <p:nvPr/>
            </p:nvCxnSpPr>
            <p:spPr>
              <a:xfrm>
                <a:off x="2901950" y="36290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5" name="Straight Connector 214">
                <a:extLst>
                  <a:ext uri="{FF2B5EF4-FFF2-40B4-BE49-F238E27FC236}">
                    <a16:creationId xmlns:a16="http://schemas.microsoft.com/office/drawing/2014/main" id="{5652C405-0EEE-411D-AE57-EB9E229B2CBD}"/>
                  </a:ext>
                </a:extLst>
              </p:cNvPr>
              <p:cNvCxnSpPr/>
              <p:nvPr/>
            </p:nvCxnSpPr>
            <p:spPr>
              <a:xfrm>
                <a:off x="3130550" y="36290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6" name="Straight Connector 215">
                <a:extLst>
                  <a:ext uri="{FF2B5EF4-FFF2-40B4-BE49-F238E27FC236}">
                    <a16:creationId xmlns:a16="http://schemas.microsoft.com/office/drawing/2014/main" id="{07F1A74D-7747-48F0-8E64-760FE6793545}"/>
                  </a:ext>
                </a:extLst>
              </p:cNvPr>
              <p:cNvCxnSpPr/>
              <p:nvPr/>
            </p:nvCxnSpPr>
            <p:spPr>
              <a:xfrm>
                <a:off x="3130550" y="38576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7" name="Straight Connector 216">
                <a:extLst>
                  <a:ext uri="{FF2B5EF4-FFF2-40B4-BE49-F238E27FC236}">
                    <a16:creationId xmlns:a16="http://schemas.microsoft.com/office/drawing/2014/main" id="{6B262134-D188-4A8B-B626-4DA406AC7905}"/>
                  </a:ext>
                </a:extLst>
              </p:cNvPr>
              <p:cNvCxnSpPr/>
              <p:nvPr/>
            </p:nvCxnSpPr>
            <p:spPr>
              <a:xfrm>
                <a:off x="3359150" y="38576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8" name="Straight Connector 217">
                <a:extLst>
                  <a:ext uri="{FF2B5EF4-FFF2-40B4-BE49-F238E27FC236}">
                    <a16:creationId xmlns:a16="http://schemas.microsoft.com/office/drawing/2014/main" id="{A7DB71EA-AC3F-45AF-8BC3-E28B9ACBAF41}"/>
                  </a:ext>
                </a:extLst>
              </p:cNvPr>
              <p:cNvCxnSpPr/>
              <p:nvPr/>
            </p:nvCxnSpPr>
            <p:spPr>
              <a:xfrm>
                <a:off x="3359150" y="40878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9" name="Straight Connector 218">
                <a:extLst>
                  <a:ext uri="{FF2B5EF4-FFF2-40B4-BE49-F238E27FC236}">
                    <a16:creationId xmlns:a16="http://schemas.microsoft.com/office/drawing/2014/main" id="{3EF6FB63-9CB2-4AC0-8BFD-3F9F99EBAFDF}"/>
                  </a:ext>
                </a:extLst>
              </p:cNvPr>
              <p:cNvCxnSpPr/>
              <p:nvPr/>
            </p:nvCxnSpPr>
            <p:spPr>
              <a:xfrm>
                <a:off x="3587750" y="40878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0" name="Straight Connector 219">
                <a:extLst>
                  <a:ext uri="{FF2B5EF4-FFF2-40B4-BE49-F238E27FC236}">
                    <a16:creationId xmlns:a16="http://schemas.microsoft.com/office/drawing/2014/main" id="{E3D37D49-E124-4F0D-BBFB-BCFAF4EC4802}"/>
                  </a:ext>
                </a:extLst>
              </p:cNvPr>
              <p:cNvCxnSpPr/>
              <p:nvPr/>
            </p:nvCxnSpPr>
            <p:spPr>
              <a:xfrm>
                <a:off x="3587750" y="43164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1" name="Straight Connector 220">
                <a:extLst>
                  <a:ext uri="{FF2B5EF4-FFF2-40B4-BE49-F238E27FC236}">
                    <a16:creationId xmlns:a16="http://schemas.microsoft.com/office/drawing/2014/main" id="{583B6119-129C-4091-BA46-321598742CB2}"/>
                  </a:ext>
                </a:extLst>
              </p:cNvPr>
              <p:cNvCxnSpPr/>
              <p:nvPr/>
            </p:nvCxnSpPr>
            <p:spPr>
              <a:xfrm>
                <a:off x="3816350" y="43164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2" name="Straight Connector 221">
                <a:extLst>
                  <a:ext uri="{FF2B5EF4-FFF2-40B4-BE49-F238E27FC236}">
                    <a16:creationId xmlns:a16="http://schemas.microsoft.com/office/drawing/2014/main" id="{38DDFEC2-971E-4959-AA5C-A9B00CE740E7}"/>
                  </a:ext>
                </a:extLst>
              </p:cNvPr>
              <p:cNvCxnSpPr/>
              <p:nvPr/>
            </p:nvCxnSpPr>
            <p:spPr>
              <a:xfrm>
                <a:off x="3816350" y="45466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3" name="Straight Connector 222">
                <a:extLst>
                  <a:ext uri="{FF2B5EF4-FFF2-40B4-BE49-F238E27FC236}">
                    <a16:creationId xmlns:a16="http://schemas.microsoft.com/office/drawing/2014/main" id="{C13F9B27-C22E-4901-B70B-81B82B79F304}"/>
                  </a:ext>
                </a:extLst>
              </p:cNvPr>
              <p:cNvCxnSpPr/>
              <p:nvPr/>
            </p:nvCxnSpPr>
            <p:spPr>
              <a:xfrm>
                <a:off x="4044950" y="4546637"/>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4" name="Straight Connector 223">
                <a:extLst>
                  <a:ext uri="{FF2B5EF4-FFF2-40B4-BE49-F238E27FC236}">
                    <a16:creationId xmlns:a16="http://schemas.microsoft.com/office/drawing/2014/main" id="{4F50558A-74BE-474B-BDB6-989333CCFCC5}"/>
                  </a:ext>
                </a:extLst>
              </p:cNvPr>
              <p:cNvCxnSpPr/>
              <p:nvPr/>
            </p:nvCxnSpPr>
            <p:spPr>
              <a:xfrm>
                <a:off x="4038600" y="47752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grpSp>
        <p:cxnSp>
          <p:nvCxnSpPr>
            <p:cNvPr id="225" name="Straight Connector 224">
              <a:extLst>
                <a:ext uri="{FF2B5EF4-FFF2-40B4-BE49-F238E27FC236}">
                  <a16:creationId xmlns:a16="http://schemas.microsoft.com/office/drawing/2014/main" id="{06B60B31-B299-4943-906C-40C13F3F528F}"/>
                </a:ext>
              </a:extLst>
            </p:cNvPr>
            <p:cNvCxnSpPr/>
            <p:nvPr/>
          </p:nvCxnSpPr>
          <p:spPr>
            <a:xfrm>
              <a:off x="4572000" y="47007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6" name="Straight Connector 225">
              <a:extLst>
                <a:ext uri="{FF2B5EF4-FFF2-40B4-BE49-F238E27FC236}">
                  <a16:creationId xmlns:a16="http://schemas.microsoft.com/office/drawing/2014/main" id="{EE37804C-F9C4-4508-90D0-70B150311388}"/>
                </a:ext>
              </a:extLst>
            </p:cNvPr>
            <p:cNvCxnSpPr/>
            <p:nvPr/>
          </p:nvCxnSpPr>
          <p:spPr>
            <a:xfrm>
              <a:off x="4572000" y="492939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7" name="Straight Connector 226">
              <a:extLst>
                <a:ext uri="{FF2B5EF4-FFF2-40B4-BE49-F238E27FC236}">
                  <a16:creationId xmlns:a16="http://schemas.microsoft.com/office/drawing/2014/main" id="{E5215729-C06E-4063-AFEB-E15981C7D0E5}"/>
                </a:ext>
              </a:extLst>
            </p:cNvPr>
            <p:cNvCxnSpPr/>
            <p:nvPr/>
          </p:nvCxnSpPr>
          <p:spPr>
            <a:xfrm>
              <a:off x="4800600" y="49293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grpSp>
      <p:sp>
        <p:nvSpPr>
          <p:cNvPr id="2" name="Title 1"/>
          <p:cNvSpPr>
            <a:spLocks noGrp="1"/>
          </p:cNvSpPr>
          <p:nvPr>
            <p:ph type="title"/>
          </p:nvPr>
        </p:nvSpPr>
        <p:spPr>
          <a:xfrm>
            <a:off x="1993498" y="20782"/>
            <a:ext cx="8229600" cy="1143000"/>
          </a:xfrm>
        </p:spPr>
        <p:txBody>
          <a:bodyPr>
            <a:noAutofit/>
          </a:bodyPr>
          <a:lstStyle/>
          <a:p>
            <a:r>
              <a:rPr lang="en-US" dirty="0"/>
              <a:t> </a:t>
            </a:r>
            <a:r>
              <a:rPr lang="en-US" dirty="0" err="1"/>
              <a:t>Coffeeland</a:t>
            </a:r>
            <a:r>
              <a:rPr lang="en-US" dirty="0"/>
              <a:t> Market Demand Curve:</a:t>
            </a:r>
            <a:br>
              <a:rPr lang="en-US" dirty="0"/>
            </a:br>
            <a:r>
              <a:rPr lang="en-US" dirty="0"/>
              <a:t>Smoothed Out </a:t>
            </a:r>
          </a:p>
        </p:txBody>
      </p:sp>
      <p:sp>
        <p:nvSpPr>
          <p:cNvPr id="3" name="Content Placeholder 2"/>
          <p:cNvSpPr>
            <a:spLocks noGrp="1"/>
          </p:cNvSpPr>
          <p:nvPr>
            <p:ph idx="1"/>
          </p:nvPr>
        </p:nvSpPr>
        <p:spPr>
          <a:xfrm>
            <a:off x="1993498" y="1143000"/>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997019" y="5272839"/>
            <a:ext cx="535724" cy="369332"/>
          </a:xfrm>
          <a:prstGeom prst="rect">
            <a:avLst/>
          </a:prstGeom>
          <a:noFill/>
        </p:spPr>
        <p:txBody>
          <a:bodyPr wrap="none" rtlCol="0">
            <a:spAutoFit/>
          </a:bodyPr>
          <a:lstStyle/>
          <a:p>
            <a:r>
              <a:rPr lang="en-US" dirty="0"/>
              <a:t>300</a:t>
            </a:r>
          </a:p>
        </p:txBody>
      </p:sp>
      <p:sp>
        <p:nvSpPr>
          <p:cNvPr id="33" name="TextBox 32"/>
          <p:cNvSpPr txBox="1"/>
          <p:nvPr/>
        </p:nvSpPr>
        <p:spPr>
          <a:xfrm flipH="1">
            <a:off x="3648139" y="5281848"/>
            <a:ext cx="640773" cy="369332"/>
          </a:xfrm>
          <a:prstGeom prst="rect">
            <a:avLst/>
          </a:prstGeom>
          <a:noFill/>
        </p:spPr>
        <p:txBody>
          <a:bodyPr wrap="square" rtlCol="0">
            <a:spAutoFit/>
          </a:bodyPr>
          <a:lstStyle/>
          <a:p>
            <a:r>
              <a:rPr lang="en-US" dirty="0"/>
              <a:t>200</a:t>
            </a:r>
          </a:p>
        </p:txBody>
      </p:sp>
      <p:sp>
        <p:nvSpPr>
          <p:cNvPr id="35" name="TextBox 34"/>
          <p:cNvSpPr txBox="1"/>
          <p:nvPr/>
        </p:nvSpPr>
        <p:spPr>
          <a:xfrm flipH="1">
            <a:off x="2057400" y="1872734"/>
            <a:ext cx="685800" cy="369332"/>
          </a:xfrm>
          <a:prstGeom prst="rect">
            <a:avLst/>
          </a:prstGeom>
          <a:noFill/>
        </p:spPr>
        <p:txBody>
          <a:bodyPr wrap="square" rtlCol="0">
            <a:spAutoFit/>
          </a:bodyPr>
          <a:lstStyle/>
          <a:p>
            <a:r>
              <a:rPr lang="en-US" dirty="0"/>
              <a:t>3.00</a:t>
            </a:r>
          </a:p>
        </p:txBody>
      </p:sp>
      <p:sp>
        <p:nvSpPr>
          <p:cNvPr id="36" name="TextBox 35"/>
          <p:cNvSpPr txBox="1"/>
          <p:nvPr/>
        </p:nvSpPr>
        <p:spPr>
          <a:xfrm flipH="1">
            <a:off x="2057400" y="2482334"/>
            <a:ext cx="685800" cy="369332"/>
          </a:xfrm>
          <a:prstGeom prst="rect">
            <a:avLst/>
          </a:prstGeom>
          <a:noFill/>
        </p:spPr>
        <p:txBody>
          <a:bodyPr wrap="square" rtlCol="0">
            <a:spAutoFit/>
          </a:bodyPr>
          <a:lstStyle/>
          <a:p>
            <a:r>
              <a:rPr lang="en-US" dirty="0"/>
              <a:t>2.50</a:t>
            </a:r>
          </a:p>
        </p:txBody>
      </p:sp>
      <p:sp>
        <p:nvSpPr>
          <p:cNvPr id="37" name="TextBox 36"/>
          <p:cNvSpPr txBox="1"/>
          <p:nvPr/>
        </p:nvSpPr>
        <p:spPr>
          <a:xfrm flipH="1">
            <a:off x="2057400" y="3091934"/>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57400" y="3701534"/>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sp>
        <p:nvSpPr>
          <p:cNvPr id="57" name="TextBox 56"/>
          <p:cNvSpPr txBox="1"/>
          <p:nvPr/>
        </p:nvSpPr>
        <p:spPr>
          <a:xfrm>
            <a:off x="6396317" y="5271068"/>
            <a:ext cx="535724" cy="369332"/>
          </a:xfrm>
          <a:prstGeom prst="rect">
            <a:avLst/>
          </a:prstGeom>
          <a:noFill/>
        </p:spPr>
        <p:txBody>
          <a:bodyPr wrap="none" rtlCol="0">
            <a:spAutoFit/>
          </a:bodyPr>
          <a:lstStyle/>
          <a:p>
            <a:r>
              <a:rPr lang="en-US" dirty="0"/>
              <a:t>600</a:t>
            </a:r>
          </a:p>
        </p:txBody>
      </p:sp>
      <p:cxnSp>
        <p:nvCxnSpPr>
          <p:cNvPr id="6" name="Straight Connector 5"/>
          <p:cNvCxnSpPr>
            <a:cxnSpLocks/>
          </p:cNvCxnSpPr>
          <p:nvPr/>
        </p:nvCxnSpPr>
        <p:spPr>
          <a:xfrm>
            <a:off x="2869813" y="1913468"/>
            <a:ext cx="3288898" cy="3275323"/>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7C3FD1E-018D-4EA1-B381-9FDA98A89741}"/>
              </a:ext>
            </a:extLst>
          </p:cNvPr>
          <p:cNvSpPr txBox="1"/>
          <p:nvPr/>
        </p:nvSpPr>
        <p:spPr>
          <a:xfrm>
            <a:off x="5865627" y="1512451"/>
            <a:ext cx="3964171" cy="1938992"/>
          </a:xfrm>
          <a:prstGeom prst="rect">
            <a:avLst/>
          </a:prstGeom>
          <a:noFill/>
          <a:ln w="28575">
            <a:solidFill>
              <a:srgbClr val="0070C0"/>
            </a:solidFill>
          </a:ln>
        </p:spPr>
        <p:txBody>
          <a:bodyPr wrap="square" rtlCol="0">
            <a:spAutoFit/>
          </a:bodyPr>
          <a:lstStyle/>
          <a:p>
            <a:r>
              <a:rPr lang="en-US" sz="2000" b="1" dirty="0">
                <a:solidFill>
                  <a:srgbClr val="0070C0"/>
                </a:solidFill>
              </a:rPr>
              <a:t>When you add many more people, you get many more steps. With hundreds of consumers and many, many steps, the demand curve begins to look like a downward sloping line or curve. </a:t>
            </a:r>
          </a:p>
        </p:txBody>
      </p:sp>
      <p:sp>
        <p:nvSpPr>
          <p:cNvPr id="233" name="TextBox 232">
            <a:extLst>
              <a:ext uri="{FF2B5EF4-FFF2-40B4-BE49-F238E27FC236}">
                <a16:creationId xmlns:a16="http://schemas.microsoft.com/office/drawing/2014/main" id="{21ACA405-0F07-43F4-A407-06C10EFE82FF}"/>
              </a:ext>
            </a:extLst>
          </p:cNvPr>
          <p:cNvSpPr txBox="1"/>
          <p:nvPr/>
        </p:nvSpPr>
        <p:spPr>
          <a:xfrm>
            <a:off x="5892390" y="3936168"/>
            <a:ext cx="3887941" cy="646331"/>
          </a:xfrm>
          <a:prstGeom prst="rect">
            <a:avLst/>
          </a:prstGeom>
          <a:solidFill>
            <a:srgbClr val="FFFF66"/>
          </a:solidFill>
          <a:ln w="28575">
            <a:solidFill>
              <a:srgbClr val="C00000"/>
            </a:solidFill>
          </a:ln>
        </p:spPr>
        <p:txBody>
          <a:bodyPr wrap="square" rtlCol="0">
            <a:spAutoFit/>
          </a:bodyPr>
          <a:lstStyle/>
          <a:p>
            <a:r>
              <a:rPr lang="en-US" b="1" dirty="0">
                <a:solidFill>
                  <a:srgbClr val="C00000"/>
                </a:solidFill>
              </a:rPr>
              <a:t>NOTE: THIS IS NOT DRAWN TO SCALE.</a:t>
            </a:r>
          </a:p>
        </p:txBody>
      </p:sp>
      <p:sp>
        <p:nvSpPr>
          <p:cNvPr id="4" name="Slide Number Placeholder 3">
            <a:extLst>
              <a:ext uri="{FF2B5EF4-FFF2-40B4-BE49-F238E27FC236}">
                <a16:creationId xmlns:a16="http://schemas.microsoft.com/office/drawing/2014/main" id="{15ADD2F7-C03F-417E-A3BB-973436C9ED8C}"/>
              </a:ext>
            </a:extLst>
          </p:cNvPr>
          <p:cNvSpPr>
            <a:spLocks noGrp="1"/>
          </p:cNvSpPr>
          <p:nvPr>
            <p:ph type="sldNum" sz="quarter" idx="12"/>
          </p:nvPr>
        </p:nvSpPr>
        <p:spPr/>
        <p:txBody>
          <a:bodyPr/>
          <a:lstStyle/>
          <a:p>
            <a:fld id="{2D3B227A-F6FA-48EA-A684-49106483E6A4}" type="slidenum">
              <a:rPr lang="en-US" smtClean="0"/>
              <a:t>38</a:t>
            </a:fld>
            <a:endParaRPr lang="en-US"/>
          </a:p>
        </p:txBody>
      </p:sp>
    </p:spTree>
    <p:extLst>
      <p:ext uri="{BB962C8B-B14F-4D97-AF65-F5344CB8AC3E}">
        <p14:creationId xmlns:p14="http://schemas.microsoft.com/office/powerpoint/2010/main" val="22381154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840D9-0357-4B41-9105-DF2267376CA5}"/>
              </a:ext>
            </a:extLst>
          </p:cNvPr>
          <p:cNvSpPr>
            <a:spLocks noGrp="1"/>
          </p:cNvSpPr>
          <p:nvPr>
            <p:ph type="title"/>
          </p:nvPr>
        </p:nvSpPr>
        <p:spPr/>
        <p:txBody>
          <a:bodyPr>
            <a:normAutofit/>
          </a:bodyPr>
          <a:lstStyle/>
          <a:p>
            <a:r>
              <a:rPr lang="en-US" dirty="0"/>
              <a:t>Consumer Harms From Price Increases</a:t>
            </a:r>
          </a:p>
        </p:txBody>
      </p:sp>
      <p:sp>
        <p:nvSpPr>
          <p:cNvPr id="3" name="Content Placeholder 2">
            <a:extLst>
              <a:ext uri="{FF2B5EF4-FFF2-40B4-BE49-F238E27FC236}">
                <a16:creationId xmlns:a16="http://schemas.microsoft.com/office/drawing/2014/main" id="{9007A476-20D7-4BF4-8E44-230C8F97854E}"/>
              </a:ext>
            </a:extLst>
          </p:cNvPr>
          <p:cNvSpPr>
            <a:spLocks noGrp="1"/>
          </p:cNvSpPr>
          <p:nvPr>
            <p:ph idx="1"/>
          </p:nvPr>
        </p:nvSpPr>
        <p:spPr/>
        <p:txBody>
          <a:bodyPr>
            <a:normAutofit/>
          </a:bodyPr>
          <a:lstStyle/>
          <a:p>
            <a:r>
              <a:rPr lang="en-US" sz="2400" dirty="0"/>
              <a:t>An increase in price has </a:t>
            </a:r>
            <a:r>
              <a:rPr lang="en-US" sz="2400" dirty="0">
                <a:solidFill>
                  <a:srgbClr val="C00000"/>
                </a:solidFill>
              </a:rPr>
              <a:t>2 types of consumer harms</a:t>
            </a:r>
          </a:p>
          <a:p>
            <a:pPr lvl="1"/>
            <a:r>
              <a:rPr lang="en-US" sz="2000" dirty="0"/>
              <a:t>Higher price harms consumers who </a:t>
            </a:r>
            <a:r>
              <a:rPr lang="en-US" sz="2000" dirty="0">
                <a:solidFill>
                  <a:srgbClr val="0070C0"/>
                </a:solidFill>
              </a:rPr>
              <a:t>continue to purchase at the higher price</a:t>
            </a:r>
          </a:p>
          <a:p>
            <a:pPr lvl="1"/>
            <a:r>
              <a:rPr lang="en-US" sz="2000" dirty="0"/>
              <a:t>Higher price </a:t>
            </a:r>
            <a:r>
              <a:rPr lang="en-US" sz="2000" dirty="0">
                <a:solidFill>
                  <a:srgbClr val="0070C0"/>
                </a:solidFill>
              </a:rPr>
              <a:t>chokes off demand of consumers “at the margin,” </a:t>
            </a:r>
            <a:r>
              <a:rPr lang="en-US" sz="2000" dirty="0"/>
              <a:t>and they lose the “consumer surplus” (i.e., utility/value less price) that they were receiving</a:t>
            </a:r>
          </a:p>
          <a:p>
            <a:r>
              <a:rPr lang="en-US" sz="2400" dirty="0"/>
              <a:t>Consumer Surplus (CS) is the “surplus” of utility (measured in dollar terms) over the price paid by a consumer.  It is the difference between the consumer’s “maximum willingness to pay” (WTP) and the price (P). </a:t>
            </a:r>
          </a:p>
          <a:p>
            <a:pPr marL="0" indent="0">
              <a:buNone/>
            </a:pPr>
            <a:r>
              <a:rPr lang="en-US" sz="2400" dirty="0"/>
              <a:t>                                     </a:t>
            </a:r>
            <a:r>
              <a:rPr lang="en-US" sz="2000" b="1" i="1" dirty="0">
                <a:highlight>
                  <a:srgbClr val="FFCC00"/>
                </a:highlight>
              </a:rPr>
              <a:t>CS = </a:t>
            </a:r>
            <a:r>
              <a:rPr lang="en-US" sz="2000" b="1" i="1" dirty="0" err="1">
                <a:highlight>
                  <a:srgbClr val="FFCC00"/>
                </a:highlight>
              </a:rPr>
              <a:t>WTP</a:t>
            </a:r>
            <a:r>
              <a:rPr lang="en-US" sz="2000" b="1" i="1" dirty="0">
                <a:highlight>
                  <a:srgbClr val="FFCC00"/>
                </a:highlight>
              </a:rPr>
              <a:t> – P</a:t>
            </a:r>
            <a:br>
              <a:rPr lang="en-US" sz="2000" b="1" i="1" dirty="0"/>
            </a:br>
            <a:endParaRPr lang="en-US" sz="2000" b="1" i="1" dirty="0"/>
          </a:p>
          <a:p>
            <a:r>
              <a:rPr lang="en-US" sz="2400" i="1" dirty="0">
                <a:solidFill>
                  <a:srgbClr val="C00000"/>
                </a:solidFill>
              </a:rPr>
              <a:t>Barbie’s </a:t>
            </a:r>
            <a:r>
              <a:rPr lang="en-US" sz="2400" i="1" dirty="0" err="1">
                <a:solidFill>
                  <a:srgbClr val="C00000"/>
                </a:solidFill>
              </a:rPr>
              <a:t>WTP</a:t>
            </a:r>
            <a:r>
              <a:rPr lang="en-US" sz="2400" i="1" dirty="0">
                <a:solidFill>
                  <a:srgbClr val="C00000"/>
                </a:solidFill>
              </a:rPr>
              <a:t> = $3; Ken’s </a:t>
            </a:r>
            <a:r>
              <a:rPr lang="en-US" sz="2400" i="1" dirty="0" err="1">
                <a:solidFill>
                  <a:srgbClr val="C00000"/>
                </a:solidFill>
              </a:rPr>
              <a:t>WTP</a:t>
            </a:r>
            <a:r>
              <a:rPr lang="en-US" sz="2400" i="1" dirty="0">
                <a:solidFill>
                  <a:srgbClr val="C00000"/>
                </a:solidFill>
              </a:rPr>
              <a:t>= $2.25</a:t>
            </a:r>
          </a:p>
          <a:p>
            <a:r>
              <a:rPr lang="en-US" sz="2400" i="1" dirty="0"/>
              <a:t>See next slides for details on diagrams</a:t>
            </a:r>
          </a:p>
        </p:txBody>
      </p:sp>
      <p:sp>
        <p:nvSpPr>
          <p:cNvPr id="4" name="Slide Number Placeholder 3">
            <a:extLst>
              <a:ext uri="{FF2B5EF4-FFF2-40B4-BE49-F238E27FC236}">
                <a16:creationId xmlns:a16="http://schemas.microsoft.com/office/drawing/2014/main" id="{7E856192-2C38-4365-B0B5-4ED1478F2400}"/>
              </a:ext>
            </a:extLst>
          </p:cNvPr>
          <p:cNvSpPr>
            <a:spLocks noGrp="1"/>
          </p:cNvSpPr>
          <p:nvPr>
            <p:ph type="sldNum" sz="quarter" idx="12"/>
          </p:nvPr>
        </p:nvSpPr>
        <p:spPr/>
        <p:txBody>
          <a:bodyPr/>
          <a:lstStyle/>
          <a:p>
            <a:fld id="{2D3B227A-F6FA-48EA-A684-49106483E6A4}" type="slidenum">
              <a:rPr lang="en-US" smtClean="0"/>
              <a:t>39</a:t>
            </a:fld>
            <a:endParaRPr lang="en-US"/>
          </a:p>
        </p:txBody>
      </p:sp>
    </p:spTree>
    <p:extLst>
      <p:ext uri="{BB962C8B-B14F-4D97-AF65-F5344CB8AC3E}">
        <p14:creationId xmlns:p14="http://schemas.microsoft.com/office/powerpoint/2010/main" val="811653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ctrTitle"/>
          </p:nvPr>
        </p:nvSpPr>
        <p:spPr>
          <a:xfrm>
            <a:off x="1018095" y="1729753"/>
            <a:ext cx="10155810" cy="3398494"/>
          </a:xfrm>
        </p:spPr>
        <p:txBody>
          <a:bodyPr>
            <a:normAutofit fontScale="90000"/>
          </a:bodyPr>
          <a:lstStyle/>
          <a:p>
            <a:pPr>
              <a:lnSpc>
                <a:spcPct val="100000"/>
              </a:lnSpc>
            </a:pP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br>
              <a:rPr lang="en-US" sz="3600" dirty="0"/>
            </a:br>
            <a:br>
              <a:rPr lang="en-US" sz="3600" dirty="0"/>
            </a:br>
            <a:r>
              <a:rPr lang="en-US" sz="3600" dirty="0"/>
              <a:t>Antitrust </a:t>
            </a:r>
            <a:r>
              <a:rPr lang="en-US" sz="3200" dirty="0"/>
              <a:t>Goals, Anticompetitive Effects and the Sherman Act</a:t>
            </a:r>
            <a:br>
              <a:rPr lang="en-US" sz="3200" dirty="0"/>
            </a:br>
            <a:br>
              <a:rPr lang="en-US" sz="3200" dirty="0"/>
            </a:br>
            <a:br>
              <a:rPr lang="en-US" sz="3200" dirty="0"/>
            </a:br>
            <a:endParaRPr lang="en-US" sz="1600" i="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type="subTitle" idx="1"/>
          </p:nvPr>
        </p:nvSpPr>
        <p:spPr>
          <a:xfrm>
            <a:off x="367645" y="6740165"/>
            <a:ext cx="10300355" cy="782425"/>
          </a:xfrm>
        </p:spPr>
        <p:txBody>
          <a:bodyPr/>
          <a:lstStyle/>
          <a:p>
            <a:r>
              <a:rPr lang="en-US" dirty="0"/>
              <a:t>  </a:t>
            </a:r>
          </a:p>
        </p:txBody>
      </p:sp>
      <p:sp>
        <p:nvSpPr>
          <p:cNvPr id="4" name="Slide Number Placeholder 3">
            <a:extLst>
              <a:ext uri="{FF2B5EF4-FFF2-40B4-BE49-F238E27FC236}">
                <a16:creationId xmlns:a16="http://schemas.microsoft.com/office/drawing/2014/main" id="{DFA519DF-6831-422D-BBDE-85AFF0620892}"/>
              </a:ext>
            </a:extLst>
          </p:cNvPr>
          <p:cNvSpPr>
            <a:spLocks noGrp="1"/>
          </p:cNvSpPr>
          <p:nvPr>
            <p:ph type="sldNum" sz="quarter" idx="12"/>
          </p:nvPr>
        </p:nvSpPr>
        <p:spPr/>
        <p:txBody>
          <a:bodyPr/>
          <a:lstStyle/>
          <a:p>
            <a:fld id="{EABAF7F3-CE5A-4780-ABC8-F63903769156}" type="slidenum">
              <a:rPr lang="en-US" smtClean="0"/>
              <a:t>4</a:t>
            </a:fld>
            <a:endParaRPr lang="en-US"/>
          </a:p>
        </p:txBody>
      </p:sp>
    </p:spTree>
    <p:extLst>
      <p:ext uri="{BB962C8B-B14F-4D97-AF65-F5344CB8AC3E}">
        <p14:creationId xmlns:p14="http://schemas.microsoft.com/office/powerpoint/2010/main" val="31874746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3449" y="54939"/>
            <a:ext cx="10877548" cy="1143000"/>
          </a:xfrm>
        </p:spPr>
        <p:txBody>
          <a:bodyPr>
            <a:normAutofit/>
          </a:bodyPr>
          <a:lstStyle/>
          <a:p>
            <a:r>
              <a:rPr lang="en-US" dirty="0"/>
              <a:t> </a:t>
            </a:r>
            <a:r>
              <a:rPr lang="en-US" dirty="0" err="1"/>
              <a:t>Ken+Barbie</a:t>
            </a:r>
            <a:r>
              <a:rPr lang="en-US" dirty="0"/>
              <a:t> Lose consumer surplus if Price Rises to P2 =$2.20</a:t>
            </a:r>
          </a:p>
        </p:txBody>
      </p:sp>
      <p:sp>
        <p:nvSpPr>
          <p:cNvPr id="3" name="Content Placeholder 2"/>
          <p:cNvSpPr>
            <a:spLocks noGrp="1"/>
          </p:cNvSpPr>
          <p:nvPr>
            <p:ph idx="1"/>
          </p:nvPr>
        </p:nvSpPr>
        <p:spPr>
          <a:xfrm>
            <a:off x="1794933" y="996301"/>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819400" y="2286000"/>
            <a:ext cx="6096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flipH="1">
            <a:off x="3410556" y="2274424"/>
            <a:ext cx="18444" cy="100217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13572" y="5301734"/>
            <a:ext cx="301686" cy="369332"/>
          </a:xfrm>
          <a:prstGeom prst="rect">
            <a:avLst/>
          </a:prstGeom>
          <a:noFill/>
        </p:spPr>
        <p:txBody>
          <a:bodyPr wrap="none" rtlCol="0">
            <a:spAutoFit/>
          </a:bodyPr>
          <a:lstStyle/>
          <a:p>
            <a:r>
              <a:rPr lang="en-US" dirty="0"/>
              <a:t>5</a:t>
            </a:r>
          </a:p>
        </p:txBody>
      </p:sp>
      <p:sp>
        <p:nvSpPr>
          <p:cNvPr id="30" name="TextBox 29"/>
          <p:cNvSpPr txBox="1"/>
          <p:nvPr/>
        </p:nvSpPr>
        <p:spPr>
          <a:xfrm>
            <a:off x="5294343" y="5301734"/>
            <a:ext cx="301686" cy="369332"/>
          </a:xfrm>
          <a:prstGeom prst="rect">
            <a:avLst/>
          </a:prstGeom>
          <a:noFill/>
        </p:spPr>
        <p:txBody>
          <a:bodyPr wrap="none" rtlCol="0">
            <a:spAutoFit/>
          </a:bodyPr>
          <a:lstStyle/>
          <a:p>
            <a:r>
              <a:rPr lang="en-US" dirty="0"/>
              <a:t>4</a:t>
            </a:r>
          </a:p>
        </p:txBody>
      </p:sp>
      <p:sp>
        <p:nvSpPr>
          <p:cNvPr id="32" name="TextBox 31"/>
          <p:cNvSpPr txBox="1"/>
          <p:nvPr/>
        </p:nvSpPr>
        <p:spPr>
          <a:xfrm>
            <a:off x="4585855" y="5301734"/>
            <a:ext cx="301686" cy="369332"/>
          </a:xfrm>
          <a:prstGeom prst="rect">
            <a:avLst/>
          </a:prstGeom>
          <a:noFill/>
        </p:spPr>
        <p:txBody>
          <a:bodyPr wrap="none" rtlCol="0">
            <a:spAutoFit/>
          </a:bodyPr>
          <a:lstStyle/>
          <a:p>
            <a:r>
              <a:rPr lang="en-US" dirty="0"/>
              <a:t>3</a:t>
            </a:r>
          </a:p>
        </p:txBody>
      </p:sp>
      <p:sp>
        <p:nvSpPr>
          <p:cNvPr id="33" name="TextBox 32"/>
          <p:cNvSpPr txBox="1"/>
          <p:nvPr/>
        </p:nvSpPr>
        <p:spPr>
          <a:xfrm flipH="1">
            <a:off x="3898323" y="5306291"/>
            <a:ext cx="342900" cy="369332"/>
          </a:xfrm>
          <a:prstGeom prst="rect">
            <a:avLst/>
          </a:prstGeom>
          <a:noFill/>
        </p:spPr>
        <p:txBody>
          <a:bodyPr wrap="square" rtlCol="0">
            <a:spAutoFit/>
          </a:bodyPr>
          <a:lstStyle/>
          <a:p>
            <a:r>
              <a:rPr lang="en-US" b="1" dirty="0">
                <a:solidFill>
                  <a:srgbClr val="C00000"/>
                </a:solidFill>
              </a:rPr>
              <a:t>2</a:t>
            </a:r>
          </a:p>
        </p:txBody>
      </p:sp>
      <p:sp>
        <p:nvSpPr>
          <p:cNvPr id="34" name="TextBox 33"/>
          <p:cNvSpPr txBox="1"/>
          <p:nvPr/>
        </p:nvSpPr>
        <p:spPr>
          <a:xfrm flipH="1">
            <a:off x="3257550" y="5306291"/>
            <a:ext cx="342900" cy="369332"/>
          </a:xfrm>
          <a:prstGeom prst="rect">
            <a:avLst/>
          </a:prstGeom>
          <a:noFill/>
        </p:spPr>
        <p:txBody>
          <a:bodyPr wrap="square" rtlCol="0">
            <a:spAutoFit/>
          </a:bodyPr>
          <a:lstStyle/>
          <a:p>
            <a:r>
              <a:rPr lang="en-US" b="1" dirty="0"/>
              <a:t>1</a:t>
            </a:r>
          </a:p>
        </p:txBody>
      </p:sp>
      <p:sp>
        <p:nvSpPr>
          <p:cNvPr id="35" name="TextBox 34"/>
          <p:cNvSpPr txBox="1"/>
          <p:nvPr/>
        </p:nvSpPr>
        <p:spPr>
          <a:xfrm flipH="1">
            <a:off x="2133600" y="1163782"/>
            <a:ext cx="685800" cy="369332"/>
          </a:xfrm>
          <a:prstGeom prst="rect">
            <a:avLst/>
          </a:prstGeom>
          <a:noFill/>
        </p:spPr>
        <p:txBody>
          <a:bodyPr wrap="square" rtlCol="0">
            <a:spAutoFit/>
          </a:bodyPr>
          <a:lstStyle/>
          <a:p>
            <a:r>
              <a:rPr lang="en-US" dirty="0"/>
              <a:t>3.50</a:t>
            </a:r>
          </a:p>
        </p:txBody>
      </p:sp>
      <p:sp>
        <p:nvSpPr>
          <p:cNvPr id="36" name="TextBox 35"/>
          <p:cNvSpPr txBox="1"/>
          <p:nvPr/>
        </p:nvSpPr>
        <p:spPr>
          <a:xfrm flipH="1">
            <a:off x="2057400" y="2482334"/>
            <a:ext cx="685800" cy="369332"/>
          </a:xfrm>
          <a:prstGeom prst="rect">
            <a:avLst/>
          </a:prstGeom>
          <a:noFill/>
        </p:spPr>
        <p:txBody>
          <a:bodyPr wrap="square" rtlCol="0">
            <a:spAutoFit/>
          </a:bodyPr>
          <a:lstStyle/>
          <a:p>
            <a:r>
              <a:rPr lang="en-US" dirty="0"/>
              <a:t>2.50</a:t>
            </a:r>
          </a:p>
        </p:txBody>
      </p:sp>
      <p:sp>
        <p:nvSpPr>
          <p:cNvPr id="37" name="TextBox 36"/>
          <p:cNvSpPr txBox="1"/>
          <p:nvPr/>
        </p:nvSpPr>
        <p:spPr>
          <a:xfrm flipH="1">
            <a:off x="2057400" y="3091934"/>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39995" y="3734491"/>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cxnSp>
        <p:nvCxnSpPr>
          <p:cNvPr id="52" name="Straight Connector 51"/>
          <p:cNvCxnSpPr>
            <a:cxnSpLocks/>
          </p:cNvCxnSpPr>
          <p:nvPr/>
        </p:nvCxnSpPr>
        <p:spPr>
          <a:xfrm flipV="1">
            <a:off x="2819400" y="1533114"/>
            <a:ext cx="0" cy="75288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630957" y="5306291"/>
            <a:ext cx="301686" cy="369332"/>
          </a:xfrm>
          <a:prstGeom prst="rect">
            <a:avLst/>
          </a:prstGeom>
          <a:noFill/>
        </p:spPr>
        <p:txBody>
          <a:bodyPr wrap="none" rtlCol="0">
            <a:spAutoFit/>
          </a:bodyPr>
          <a:lstStyle/>
          <a:p>
            <a:r>
              <a:rPr lang="en-US" dirty="0"/>
              <a:t>6</a:t>
            </a:r>
          </a:p>
        </p:txBody>
      </p:sp>
      <p:sp>
        <p:nvSpPr>
          <p:cNvPr id="25" name="TextBox 24">
            <a:extLst>
              <a:ext uri="{FF2B5EF4-FFF2-40B4-BE49-F238E27FC236}">
                <a16:creationId xmlns:a16="http://schemas.microsoft.com/office/drawing/2014/main" id="{FFEE294D-4E18-48FA-B421-2C343383F4EE}"/>
              </a:ext>
            </a:extLst>
          </p:cNvPr>
          <p:cNvSpPr txBox="1"/>
          <p:nvPr/>
        </p:nvSpPr>
        <p:spPr>
          <a:xfrm flipH="1">
            <a:off x="2209800" y="1851050"/>
            <a:ext cx="761995" cy="369332"/>
          </a:xfrm>
          <a:prstGeom prst="rect">
            <a:avLst/>
          </a:prstGeom>
          <a:noFill/>
        </p:spPr>
        <p:txBody>
          <a:bodyPr wrap="square" rtlCol="0">
            <a:spAutoFit/>
          </a:bodyPr>
          <a:lstStyle/>
          <a:p>
            <a:r>
              <a:rPr lang="en-US" dirty="0"/>
              <a:t>3.00</a:t>
            </a:r>
          </a:p>
        </p:txBody>
      </p:sp>
      <p:cxnSp>
        <p:nvCxnSpPr>
          <p:cNvPr id="23" name="Straight Connector 22">
            <a:extLst>
              <a:ext uri="{FF2B5EF4-FFF2-40B4-BE49-F238E27FC236}">
                <a16:creationId xmlns:a16="http://schemas.microsoft.com/office/drawing/2014/main" id="{85B0C28C-0F78-4ACD-9C0E-B23C1EFED7F4}"/>
              </a:ext>
            </a:extLst>
          </p:cNvPr>
          <p:cNvCxnSpPr>
            <a:cxnSpLocks/>
          </p:cNvCxnSpPr>
          <p:nvPr/>
        </p:nvCxnSpPr>
        <p:spPr>
          <a:xfrm>
            <a:off x="3410557" y="3276600"/>
            <a:ext cx="65852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67953A8-A257-4BC1-9AF7-599A8C911C50}"/>
              </a:ext>
            </a:extLst>
          </p:cNvPr>
          <p:cNvCxnSpPr>
            <a:cxnSpLocks/>
          </p:cNvCxnSpPr>
          <p:nvPr/>
        </p:nvCxnSpPr>
        <p:spPr>
          <a:xfrm flipH="1">
            <a:off x="4069082" y="3290362"/>
            <a:ext cx="8831" cy="189123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F52B6D7-4AB2-4B70-8834-E5D0961EF4AA}"/>
              </a:ext>
            </a:extLst>
          </p:cNvPr>
          <p:cNvCxnSpPr>
            <a:cxnSpLocks/>
          </p:cNvCxnSpPr>
          <p:nvPr/>
        </p:nvCxnSpPr>
        <p:spPr>
          <a:xfrm>
            <a:off x="2786545" y="3931917"/>
            <a:ext cx="330945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3D97F27C-6217-49CC-B0DF-05927A923D26}"/>
              </a:ext>
            </a:extLst>
          </p:cNvPr>
          <p:cNvSpPr txBox="1"/>
          <p:nvPr/>
        </p:nvSpPr>
        <p:spPr>
          <a:xfrm flipH="1">
            <a:off x="6335188" y="4630427"/>
            <a:ext cx="2427807" cy="369332"/>
          </a:xfrm>
          <a:prstGeom prst="rect">
            <a:avLst/>
          </a:prstGeom>
          <a:noFill/>
        </p:spPr>
        <p:txBody>
          <a:bodyPr wrap="square" rtlCol="0">
            <a:spAutoFit/>
          </a:bodyPr>
          <a:lstStyle/>
          <a:p>
            <a:r>
              <a:rPr lang="en-US" b="1" dirty="0">
                <a:solidFill>
                  <a:srgbClr val="0070C0"/>
                </a:solidFill>
              </a:rPr>
              <a:t>Initial Price P1 = $2.00</a:t>
            </a:r>
          </a:p>
        </p:txBody>
      </p:sp>
      <p:cxnSp>
        <p:nvCxnSpPr>
          <p:cNvPr id="43" name="Straight Connector 42">
            <a:extLst>
              <a:ext uri="{FF2B5EF4-FFF2-40B4-BE49-F238E27FC236}">
                <a16:creationId xmlns:a16="http://schemas.microsoft.com/office/drawing/2014/main" id="{D252745F-C32C-4791-85DD-EB1F13B751DD}"/>
              </a:ext>
            </a:extLst>
          </p:cNvPr>
          <p:cNvCxnSpPr>
            <a:cxnSpLocks/>
          </p:cNvCxnSpPr>
          <p:nvPr/>
        </p:nvCxnSpPr>
        <p:spPr>
          <a:xfrm>
            <a:off x="2786546" y="4815093"/>
            <a:ext cx="330945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B3EC0DF-62CA-43AB-8B7D-11492154AE01}"/>
              </a:ext>
            </a:extLst>
          </p:cNvPr>
          <p:cNvSpPr txBox="1"/>
          <p:nvPr/>
        </p:nvSpPr>
        <p:spPr>
          <a:xfrm flipH="1">
            <a:off x="6172204" y="3802298"/>
            <a:ext cx="2971797" cy="369332"/>
          </a:xfrm>
          <a:prstGeom prst="rect">
            <a:avLst/>
          </a:prstGeom>
          <a:noFill/>
        </p:spPr>
        <p:txBody>
          <a:bodyPr wrap="square" rtlCol="0">
            <a:spAutoFit/>
          </a:bodyPr>
          <a:lstStyle/>
          <a:p>
            <a:r>
              <a:rPr lang="en-US" b="1" dirty="0">
                <a:solidFill>
                  <a:srgbClr val="0070C0"/>
                </a:solidFill>
              </a:rPr>
              <a:t>Higher Price P2 = $2.20</a:t>
            </a:r>
          </a:p>
        </p:txBody>
      </p:sp>
      <p:sp>
        <p:nvSpPr>
          <p:cNvPr id="4" name="Slide Number Placeholder 3">
            <a:extLst>
              <a:ext uri="{FF2B5EF4-FFF2-40B4-BE49-F238E27FC236}">
                <a16:creationId xmlns:a16="http://schemas.microsoft.com/office/drawing/2014/main" id="{550C9C2E-F590-4BD8-8410-575B4FDDAB66}"/>
              </a:ext>
            </a:extLst>
          </p:cNvPr>
          <p:cNvSpPr>
            <a:spLocks noGrp="1"/>
          </p:cNvSpPr>
          <p:nvPr>
            <p:ph type="sldNum" sz="quarter" idx="12"/>
          </p:nvPr>
        </p:nvSpPr>
        <p:spPr/>
        <p:txBody>
          <a:bodyPr/>
          <a:lstStyle/>
          <a:p>
            <a:fld id="{2D3B227A-F6FA-48EA-A684-49106483E6A4}" type="slidenum">
              <a:rPr lang="en-US" smtClean="0"/>
              <a:t>40</a:t>
            </a:fld>
            <a:endParaRPr lang="en-US"/>
          </a:p>
        </p:txBody>
      </p:sp>
      <p:sp>
        <p:nvSpPr>
          <p:cNvPr id="29" name="TextBox 28">
            <a:extLst>
              <a:ext uri="{FF2B5EF4-FFF2-40B4-BE49-F238E27FC236}">
                <a16:creationId xmlns:a16="http://schemas.microsoft.com/office/drawing/2014/main" id="{DB3EC0DF-62CA-43AB-8B7D-11492154AE01}"/>
              </a:ext>
            </a:extLst>
          </p:cNvPr>
          <p:cNvSpPr txBox="1"/>
          <p:nvPr/>
        </p:nvSpPr>
        <p:spPr>
          <a:xfrm flipH="1">
            <a:off x="5838699" y="2159169"/>
            <a:ext cx="1416135" cy="646331"/>
          </a:xfrm>
          <a:prstGeom prst="rect">
            <a:avLst/>
          </a:prstGeom>
          <a:noFill/>
          <a:ln w="38100">
            <a:solidFill>
              <a:srgbClr val="0070C0"/>
            </a:solidFill>
          </a:ln>
        </p:spPr>
        <p:txBody>
          <a:bodyPr wrap="square" rtlCol="0">
            <a:spAutoFit/>
          </a:bodyPr>
          <a:lstStyle/>
          <a:p>
            <a:r>
              <a:rPr lang="en-US" b="1" dirty="0">
                <a:solidFill>
                  <a:srgbClr val="0070C0"/>
                </a:solidFill>
              </a:rPr>
              <a:t>Diagram is </a:t>
            </a:r>
            <a:br>
              <a:rPr lang="en-US" b="1" dirty="0">
                <a:solidFill>
                  <a:srgbClr val="0070C0"/>
                </a:solidFill>
              </a:rPr>
            </a:br>
            <a:r>
              <a:rPr lang="en-US" b="1" dirty="0">
                <a:solidFill>
                  <a:srgbClr val="0070C0"/>
                </a:solidFill>
              </a:rPr>
              <a:t>not to Scale</a:t>
            </a:r>
          </a:p>
        </p:txBody>
      </p:sp>
      <p:sp>
        <p:nvSpPr>
          <p:cNvPr id="8" name="Rectangle 7"/>
          <p:cNvSpPr/>
          <p:nvPr/>
        </p:nvSpPr>
        <p:spPr>
          <a:xfrm>
            <a:off x="5791200" y="2482335"/>
            <a:ext cx="76200" cy="612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H="1">
            <a:off x="4343400" y="2667000"/>
            <a:ext cx="1371600" cy="914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0CE9CCE7-801A-4B5F-830B-36FE0F1873AF}"/>
              </a:ext>
            </a:extLst>
          </p:cNvPr>
          <p:cNvSpPr/>
          <p:nvPr/>
        </p:nvSpPr>
        <p:spPr>
          <a:xfrm flipV="1">
            <a:off x="4022409" y="3851293"/>
            <a:ext cx="93344" cy="948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CCC18871-C500-434E-BAF6-9061F5317313}"/>
              </a:ext>
            </a:extLst>
          </p:cNvPr>
          <p:cNvSpPr/>
          <p:nvPr/>
        </p:nvSpPr>
        <p:spPr>
          <a:xfrm flipV="1">
            <a:off x="4022409" y="4754551"/>
            <a:ext cx="93344" cy="948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72901BD-8C17-453F-AAA9-C9EBE2D54475}"/>
              </a:ext>
            </a:extLst>
          </p:cNvPr>
          <p:cNvSpPr txBox="1"/>
          <p:nvPr/>
        </p:nvSpPr>
        <p:spPr>
          <a:xfrm flipH="1">
            <a:off x="1883763" y="5923638"/>
            <a:ext cx="8527062" cy="923330"/>
          </a:xfrm>
          <a:prstGeom prst="rect">
            <a:avLst/>
          </a:prstGeom>
          <a:noFill/>
          <a:ln w="38100">
            <a:solidFill>
              <a:srgbClr val="C00000"/>
            </a:solidFill>
          </a:ln>
        </p:spPr>
        <p:txBody>
          <a:bodyPr wrap="square" rtlCol="0">
            <a:spAutoFit/>
          </a:bodyPr>
          <a:lstStyle/>
          <a:p>
            <a:endParaRPr lang="en-US" b="1" dirty="0">
              <a:solidFill>
                <a:srgbClr val="0070C0"/>
              </a:solidFill>
            </a:endParaRPr>
          </a:p>
          <a:p>
            <a:r>
              <a:rPr lang="en-US" b="1" i="1" dirty="0">
                <a:solidFill>
                  <a:srgbClr val="C00000"/>
                </a:solidFill>
              </a:rPr>
              <a:t>SEE NEXT SLIDE FOR CALCULATION OF LOSS OF CONSUMER SURPLUS</a:t>
            </a:r>
          </a:p>
          <a:p>
            <a:endParaRPr lang="en-US" b="1" dirty="0">
              <a:solidFill>
                <a:srgbClr val="C00000"/>
              </a:solidFill>
            </a:endParaRPr>
          </a:p>
        </p:txBody>
      </p:sp>
    </p:spTree>
    <p:extLst>
      <p:ext uri="{BB962C8B-B14F-4D97-AF65-F5344CB8AC3E}">
        <p14:creationId xmlns:p14="http://schemas.microsoft.com/office/powerpoint/2010/main" val="32337340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1" y="-162879"/>
            <a:ext cx="8229600" cy="1143000"/>
          </a:xfrm>
        </p:spPr>
        <p:txBody>
          <a:bodyPr>
            <a:normAutofit/>
          </a:bodyPr>
          <a:lstStyle/>
          <a:p>
            <a:r>
              <a:rPr lang="en-US" dirty="0"/>
              <a:t> </a:t>
            </a:r>
            <a:r>
              <a:rPr lang="en-US" sz="2800" dirty="0" err="1"/>
              <a:t>Ken+Barbie</a:t>
            </a:r>
            <a:r>
              <a:rPr lang="en-US" sz="2800" dirty="0"/>
              <a:t> Lose if Price Rises by 20¢ to P2 =$2.20</a:t>
            </a:r>
          </a:p>
        </p:txBody>
      </p:sp>
      <p:sp>
        <p:nvSpPr>
          <p:cNvPr id="3" name="Content Placeholder 2"/>
          <p:cNvSpPr>
            <a:spLocks noGrp="1"/>
          </p:cNvSpPr>
          <p:nvPr>
            <p:ph idx="1"/>
          </p:nvPr>
        </p:nvSpPr>
        <p:spPr>
          <a:xfrm>
            <a:off x="1803401" y="980122"/>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819400" y="2286000"/>
            <a:ext cx="609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3429000" y="2274424"/>
            <a:ext cx="0" cy="100217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13572" y="5301734"/>
            <a:ext cx="301686" cy="369332"/>
          </a:xfrm>
          <a:prstGeom prst="rect">
            <a:avLst/>
          </a:prstGeom>
          <a:noFill/>
        </p:spPr>
        <p:txBody>
          <a:bodyPr wrap="none" rtlCol="0">
            <a:spAutoFit/>
          </a:bodyPr>
          <a:lstStyle/>
          <a:p>
            <a:r>
              <a:rPr lang="en-US" dirty="0"/>
              <a:t>5</a:t>
            </a:r>
          </a:p>
        </p:txBody>
      </p:sp>
      <p:sp>
        <p:nvSpPr>
          <p:cNvPr id="30" name="TextBox 29"/>
          <p:cNvSpPr txBox="1"/>
          <p:nvPr/>
        </p:nvSpPr>
        <p:spPr>
          <a:xfrm>
            <a:off x="5294343" y="5301734"/>
            <a:ext cx="301686" cy="369332"/>
          </a:xfrm>
          <a:prstGeom prst="rect">
            <a:avLst/>
          </a:prstGeom>
          <a:noFill/>
        </p:spPr>
        <p:txBody>
          <a:bodyPr wrap="none" rtlCol="0">
            <a:spAutoFit/>
          </a:bodyPr>
          <a:lstStyle/>
          <a:p>
            <a:r>
              <a:rPr lang="en-US" dirty="0"/>
              <a:t>4</a:t>
            </a:r>
          </a:p>
        </p:txBody>
      </p:sp>
      <p:sp>
        <p:nvSpPr>
          <p:cNvPr id="32" name="TextBox 31"/>
          <p:cNvSpPr txBox="1"/>
          <p:nvPr/>
        </p:nvSpPr>
        <p:spPr>
          <a:xfrm>
            <a:off x="4585855" y="5301734"/>
            <a:ext cx="301686" cy="369332"/>
          </a:xfrm>
          <a:prstGeom prst="rect">
            <a:avLst/>
          </a:prstGeom>
          <a:noFill/>
        </p:spPr>
        <p:txBody>
          <a:bodyPr wrap="none" rtlCol="0">
            <a:spAutoFit/>
          </a:bodyPr>
          <a:lstStyle/>
          <a:p>
            <a:r>
              <a:rPr lang="en-US" dirty="0"/>
              <a:t>3</a:t>
            </a:r>
          </a:p>
        </p:txBody>
      </p:sp>
      <p:sp>
        <p:nvSpPr>
          <p:cNvPr id="33" name="TextBox 32"/>
          <p:cNvSpPr txBox="1"/>
          <p:nvPr/>
        </p:nvSpPr>
        <p:spPr>
          <a:xfrm flipH="1">
            <a:off x="3898323" y="5306291"/>
            <a:ext cx="342900" cy="369332"/>
          </a:xfrm>
          <a:prstGeom prst="rect">
            <a:avLst/>
          </a:prstGeom>
          <a:noFill/>
        </p:spPr>
        <p:txBody>
          <a:bodyPr wrap="square" rtlCol="0">
            <a:spAutoFit/>
          </a:bodyPr>
          <a:lstStyle/>
          <a:p>
            <a:r>
              <a:rPr lang="en-US" dirty="0"/>
              <a:t>2</a:t>
            </a:r>
          </a:p>
        </p:txBody>
      </p:sp>
      <p:sp>
        <p:nvSpPr>
          <p:cNvPr id="34" name="TextBox 33"/>
          <p:cNvSpPr txBox="1"/>
          <p:nvPr/>
        </p:nvSpPr>
        <p:spPr>
          <a:xfrm flipH="1">
            <a:off x="3257550" y="5306291"/>
            <a:ext cx="342900" cy="369332"/>
          </a:xfrm>
          <a:prstGeom prst="rect">
            <a:avLst/>
          </a:prstGeom>
          <a:noFill/>
        </p:spPr>
        <p:txBody>
          <a:bodyPr wrap="square" rtlCol="0">
            <a:spAutoFit/>
          </a:bodyPr>
          <a:lstStyle/>
          <a:p>
            <a:r>
              <a:rPr lang="en-US" dirty="0"/>
              <a:t>1</a:t>
            </a:r>
          </a:p>
        </p:txBody>
      </p:sp>
      <p:sp>
        <p:nvSpPr>
          <p:cNvPr id="35" name="TextBox 34"/>
          <p:cNvSpPr txBox="1"/>
          <p:nvPr/>
        </p:nvSpPr>
        <p:spPr>
          <a:xfrm flipH="1">
            <a:off x="2133600" y="1163782"/>
            <a:ext cx="685800" cy="369332"/>
          </a:xfrm>
          <a:prstGeom prst="rect">
            <a:avLst/>
          </a:prstGeom>
          <a:noFill/>
        </p:spPr>
        <p:txBody>
          <a:bodyPr wrap="square" rtlCol="0">
            <a:spAutoFit/>
          </a:bodyPr>
          <a:lstStyle/>
          <a:p>
            <a:r>
              <a:rPr lang="en-US" dirty="0"/>
              <a:t>3.50</a:t>
            </a:r>
          </a:p>
        </p:txBody>
      </p:sp>
      <p:sp>
        <p:nvSpPr>
          <p:cNvPr id="36" name="TextBox 35"/>
          <p:cNvSpPr txBox="1"/>
          <p:nvPr/>
        </p:nvSpPr>
        <p:spPr>
          <a:xfrm flipH="1">
            <a:off x="2057400" y="2482334"/>
            <a:ext cx="685800" cy="369332"/>
          </a:xfrm>
          <a:prstGeom prst="rect">
            <a:avLst/>
          </a:prstGeom>
          <a:noFill/>
        </p:spPr>
        <p:txBody>
          <a:bodyPr wrap="square" rtlCol="0">
            <a:spAutoFit/>
          </a:bodyPr>
          <a:lstStyle/>
          <a:p>
            <a:r>
              <a:rPr lang="en-US" dirty="0"/>
              <a:t>2.50</a:t>
            </a:r>
          </a:p>
        </p:txBody>
      </p:sp>
      <p:sp>
        <p:nvSpPr>
          <p:cNvPr id="37" name="TextBox 36"/>
          <p:cNvSpPr txBox="1"/>
          <p:nvPr/>
        </p:nvSpPr>
        <p:spPr>
          <a:xfrm flipH="1">
            <a:off x="2057400" y="3091934"/>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39995" y="3734491"/>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cxnSp>
        <p:nvCxnSpPr>
          <p:cNvPr id="52" name="Straight Connector 51"/>
          <p:cNvCxnSpPr>
            <a:cxnSpLocks/>
          </p:cNvCxnSpPr>
          <p:nvPr/>
        </p:nvCxnSpPr>
        <p:spPr>
          <a:xfrm flipV="1">
            <a:off x="2819400" y="1533114"/>
            <a:ext cx="0" cy="75288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630957" y="5306291"/>
            <a:ext cx="301686" cy="369332"/>
          </a:xfrm>
          <a:prstGeom prst="rect">
            <a:avLst/>
          </a:prstGeom>
          <a:noFill/>
        </p:spPr>
        <p:txBody>
          <a:bodyPr wrap="none" rtlCol="0">
            <a:spAutoFit/>
          </a:bodyPr>
          <a:lstStyle/>
          <a:p>
            <a:r>
              <a:rPr lang="en-US" dirty="0"/>
              <a:t>6</a:t>
            </a:r>
          </a:p>
        </p:txBody>
      </p:sp>
      <p:sp>
        <p:nvSpPr>
          <p:cNvPr id="25" name="TextBox 24">
            <a:extLst>
              <a:ext uri="{FF2B5EF4-FFF2-40B4-BE49-F238E27FC236}">
                <a16:creationId xmlns:a16="http://schemas.microsoft.com/office/drawing/2014/main" id="{FFEE294D-4E18-48FA-B421-2C343383F4EE}"/>
              </a:ext>
            </a:extLst>
          </p:cNvPr>
          <p:cNvSpPr txBox="1"/>
          <p:nvPr/>
        </p:nvSpPr>
        <p:spPr>
          <a:xfrm flipH="1">
            <a:off x="2209800" y="1851050"/>
            <a:ext cx="761995" cy="369332"/>
          </a:xfrm>
          <a:prstGeom prst="rect">
            <a:avLst/>
          </a:prstGeom>
          <a:noFill/>
        </p:spPr>
        <p:txBody>
          <a:bodyPr wrap="square" rtlCol="0">
            <a:spAutoFit/>
          </a:bodyPr>
          <a:lstStyle/>
          <a:p>
            <a:r>
              <a:rPr lang="en-US" dirty="0"/>
              <a:t>3.00</a:t>
            </a:r>
          </a:p>
        </p:txBody>
      </p:sp>
      <p:cxnSp>
        <p:nvCxnSpPr>
          <p:cNvPr id="23" name="Straight Connector 22">
            <a:extLst>
              <a:ext uri="{FF2B5EF4-FFF2-40B4-BE49-F238E27FC236}">
                <a16:creationId xmlns:a16="http://schemas.microsoft.com/office/drawing/2014/main" id="{85B0C28C-0F78-4ACD-9C0E-B23C1EFED7F4}"/>
              </a:ext>
            </a:extLst>
          </p:cNvPr>
          <p:cNvCxnSpPr>
            <a:cxnSpLocks/>
          </p:cNvCxnSpPr>
          <p:nvPr/>
        </p:nvCxnSpPr>
        <p:spPr>
          <a:xfrm>
            <a:off x="3410557" y="3276600"/>
            <a:ext cx="65852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67953A8-A257-4BC1-9AF7-599A8C911C50}"/>
              </a:ext>
            </a:extLst>
          </p:cNvPr>
          <p:cNvCxnSpPr>
            <a:cxnSpLocks/>
          </p:cNvCxnSpPr>
          <p:nvPr/>
        </p:nvCxnSpPr>
        <p:spPr>
          <a:xfrm>
            <a:off x="4077912" y="3276600"/>
            <a:ext cx="0" cy="19050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7DA0923-297E-47A7-AB67-19C0967CCECD}"/>
              </a:ext>
            </a:extLst>
          </p:cNvPr>
          <p:cNvSpPr txBox="1"/>
          <p:nvPr/>
        </p:nvSpPr>
        <p:spPr>
          <a:xfrm>
            <a:off x="5245519" y="1977785"/>
            <a:ext cx="4736683" cy="1754326"/>
          </a:xfrm>
          <a:prstGeom prst="rect">
            <a:avLst/>
          </a:prstGeom>
          <a:noFill/>
          <a:ln w="28575">
            <a:solidFill>
              <a:srgbClr val="C00000"/>
            </a:solidFill>
          </a:ln>
        </p:spPr>
        <p:txBody>
          <a:bodyPr wrap="square" rtlCol="0">
            <a:spAutoFit/>
          </a:bodyPr>
          <a:lstStyle/>
          <a:p>
            <a:r>
              <a:rPr lang="en-US" b="1" u="sng" dirty="0">
                <a:solidFill>
                  <a:srgbClr val="C00000"/>
                </a:solidFill>
              </a:rPr>
              <a:t>Suppose Price rises to P2 =$2.20</a:t>
            </a:r>
          </a:p>
          <a:p>
            <a:r>
              <a:rPr lang="en-US" i="1" dirty="0">
                <a:solidFill>
                  <a:srgbClr val="C00000"/>
                </a:solidFill>
              </a:rPr>
              <a:t>Both continue to buy at $2.20.  </a:t>
            </a:r>
          </a:p>
          <a:p>
            <a:r>
              <a:rPr lang="en-US" b="1" i="1" dirty="0">
                <a:solidFill>
                  <a:schemeClr val="tx2"/>
                </a:solidFill>
              </a:rPr>
              <a:t>Loss in Consumer Surplus (LCS) is equal to the 20 cent price increase : </a:t>
            </a:r>
          </a:p>
          <a:p>
            <a:r>
              <a:rPr lang="en-US" dirty="0">
                <a:solidFill>
                  <a:srgbClr val="C00000"/>
                </a:solidFill>
              </a:rPr>
              <a:t>Barbie: CS = </a:t>
            </a:r>
            <a:r>
              <a:rPr lang="en-US" dirty="0" err="1">
                <a:solidFill>
                  <a:srgbClr val="C00000"/>
                </a:solidFill>
              </a:rPr>
              <a:t>WTP</a:t>
            </a:r>
            <a:r>
              <a:rPr lang="en-US" dirty="0">
                <a:solidFill>
                  <a:srgbClr val="C00000"/>
                </a:solidFill>
              </a:rPr>
              <a:t> – P2 = $3 - $2.20 = $0.80 </a:t>
            </a:r>
          </a:p>
          <a:p>
            <a:r>
              <a:rPr lang="en-US" dirty="0">
                <a:solidFill>
                  <a:srgbClr val="C00000"/>
                </a:solidFill>
              </a:rPr>
              <a:t>Ken:     CS = WTP – P2 = $2.25 - $2.20 = $0.05</a:t>
            </a:r>
          </a:p>
        </p:txBody>
      </p:sp>
      <p:cxnSp>
        <p:nvCxnSpPr>
          <p:cNvPr id="6" name="Straight Connector 5">
            <a:extLst>
              <a:ext uri="{FF2B5EF4-FFF2-40B4-BE49-F238E27FC236}">
                <a16:creationId xmlns:a16="http://schemas.microsoft.com/office/drawing/2014/main" id="{1F52B6D7-4AB2-4B70-8834-E5D0961EF4AA}"/>
              </a:ext>
            </a:extLst>
          </p:cNvPr>
          <p:cNvCxnSpPr>
            <a:cxnSpLocks/>
          </p:cNvCxnSpPr>
          <p:nvPr/>
        </p:nvCxnSpPr>
        <p:spPr>
          <a:xfrm>
            <a:off x="2786545" y="3931917"/>
            <a:ext cx="330945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3D97F27C-6217-49CC-B0DF-05927A923D26}"/>
              </a:ext>
            </a:extLst>
          </p:cNvPr>
          <p:cNvSpPr txBox="1"/>
          <p:nvPr/>
        </p:nvSpPr>
        <p:spPr>
          <a:xfrm flipH="1">
            <a:off x="6335188" y="4630427"/>
            <a:ext cx="2427807" cy="369332"/>
          </a:xfrm>
          <a:prstGeom prst="rect">
            <a:avLst/>
          </a:prstGeom>
          <a:noFill/>
        </p:spPr>
        <p:txBody>
          <a:bodyPr wrap="square" rtlCol="0">
            <a:spAutoFit/>
          </a:bodyPr>
          <a:lstStyle/>
          <a:p>
            <a:r>
              <a:rPr lang="en-US" b="1" dirty="0">
                <a:solidFill>
                  <a:srgbClr val="0070C0"/>
                </a:solidFill>
              </a:rPr>
              <a:t>Initial Price P1 = $2.00</a:t>
            </a:r>
          </a:p>
        </p:txBody>
      </p:sp>
      <p:sp>
        <p:nvSpPr>
          <p:cNvPr id="38" name="TextBox 37">
            <a:extLst>
              <a:ext uri="{FF2B5EF4-FFF2-40B4-BE49-F238E27FC236}">
                <a16:creationId xmlns:a16="http://schemas.microsoft.com/office/drawing/2014/main" id="{D15C4AC2-0125-4262-B4A4-E24B9D5E878C}"/>
              </a:ext>
            </a:extLst>
          </p:cNvPr>
          <p:cNvSpPr txBox="1"/>
          <p:nvPr/>
        </p:nvSpPr>
        <p:spPr>
          <a:xfrm>
            <a:off x="3232150" y="840892"/>
            <a:ext cx="4921250" cy="923330"/>
          </a:xfrm>
          <a:prstGeom prst="rect">
            <a:avLst/>
          </a:prstGeom>
          <a:noFill/>
          <a:ln w="28575">
            <a:solidFill>
              <a:srgbClr val="0070C0"/>
            </a:solidFill>
          </a:ln>
        </p:spPr>
        <p:txBody>
          <a:bodyPr wrap="square" rtlCol="0">
            <a:spAutoFit/>
          </a:bodyPr>
          <a:lstStyle/>
          <a:p>
            <a:r>
              <a:rPr lang="en-US" b="1" u="sng" dirty="0">
                <a:solidFill>
                  <a:schemeClr val="tx2"/>
                </a:solidFill>
              </a:rPr>
              <a:t>Consumer surplus at P1 =$2</a:t>
            </a:r>
            <a:r>
              <a:rPr lang="en-US" b="1" dirty="0">
                <a:solidFill>
                  <a:schemeClr val="tx2"/>
                </a:solidFill>
              </a:rPr>
              <a:t> </a:t>
            </a:r>
          </a:p>
          <a:p>
            <a:r>
              <a:rPr lang="en-US" dirty="0">
                <a:solidFill>
                  <a:schemeClr val="tx2"/>
                </a:solidFill>
              </a:rPr>
              <a:t>Barbie: CS = </a:t>
            </a:r>
            <a:r>
              <a:rPr lang="en-US" dirty="0" err="1">
                <a:solidFill>
                  <a:schemeClr val="tx2"/>
                </a:solidFill>
              </a:rPr>
              <a:t>WTP</a:t>
            </a:r>
            <a:r>
              <a:rPr lang="en-US" dirty="0">
                <a:solidFill>
                  <a:schemeClr val="tx2"/>
                </a:solidFill>
              </a:rPr>
              <a:t> – P1 = $3 - $2 = $1 </a:t>
            </a:r>
          </a:p>
          <a:p>
            <a:r>
              <a:rPr lang="en-US" dirty="0">
                <a:solidFill>
                  <a:schemeClr val="tx2"/>
                </a:solidFill>
              </a:rPr>
              <a:t>Ken:     CS = WTP – P1 = $2.25 - $2 = $0.25</a:t>
            </a:r>
          </a:p>
        </p:txBody>
      </p:sp>
      <p:cxnSp>
        <p:nvCxnSpPr>
          <p:cNvPr id="43" name="Straight Connector 42">
            <a:extLst>
              <a:ext uri="{FF2B5EF4-FFF2-40B4-BE49-F238E27FC236}">
                <a16:creationId xmlns:a16="http://schemas.microsoft.com/office/drawing/2014/main" id="{D252745F-C32C-4791-85DD-EB1F13B751DD}"/>
              </a:ext>
            </a:extLst>
          </p:cNvPr>
          <p:cNvCxnSpPr>
            <a:cxnSpLocks/>
          </p:cNvCxnSpPr>
          <p:nvPr/>
        </p:nvCxnSpPr>
        <p:spPr>
          <a:xfrm>
            <a:off x="2786546" y="4815093"/>
            <a:ext cx="330945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B3EC0DF-62CA-43AB-8B7D-11492154AE01}"/>
              </a:ext>
            </a:extLst>
          </p:cNvPr>
          <p:cNvSpPr txBox="1"/>
          <p:nvPr/>
        </p:nvSpPr>
        <p:spPr>
          <a:xfrm flipH="1">
            <a:off x="6172199" y="3802297"/>
            <a:ext cx="3048001" cy="369332"/>
          </a:xfrm>
          <a:prstGeom prst="rect">
            <a:avLst/>
          </a:prstGeom>
          <a:noFill/>
        </p:spPr>
        <p:txBody>
          <a:bodyPr wrap="square" rtlCol="0">
            <a:spAutoFit/>
          </a:bodyPr>
          <a:lstStyle/>
          <a:p>
            <a:r>
              <a:rPr lang="en-US" b="1" dirty="0">
                <a:solidFill>
                  <a:srgbClr val="0070C0"/>
                </a:solidFill>
              </a:rPr>
              <a:t>Higher Price P2 = $2.20</a:t>
            </a:r>
          </a:p>
        </p:txBody>
      </p:sp>
      <p:sp>
        <p:nvSpPr>
          <p:cNvPr id="4" name="Slide Number Placeholder 3">
            <a:extLst>
              <a:ext uri="{FF2B5EF4-FFF2-40B4-BE49-F238E27FC236}">
                <a16:creationId xmlns:a16="http://schemas.microsoft.com/office/drawing/2014/main" id="{FF34FEC6-0E19-456B-B9DB-F5A7FE4622D9}"/>
              </a:ext>
            </a:extLst>
          </p:cNvPr>
          <p:cNvSpPr>
            <a:spLocks noGrp="1"/>
          </p:cNvSpPr>
          <p:nvPr>
            <p:ph type="sldNum" sz="quarter" idx="12"/>
          </p:nvPr>
        </p:nvSpPr>
        <p:spPr/>
        <p:txBody>
          <a:bodyPr/>
          <a:lstStyle/>
          <a:p>
            <a:fld id="{2D3B227A-F6FA-48EA-A684-49106483E6A4}" type="slidenum">
              <a:rPr lang="en-US" smtClean="0"/>
              <a:t>41</a:t>
            </a:fld>
            <a:endParaRPr lang="en-US"/>
          </a:p>
        </p:txBody>
      </p:sp>
      <p:sp>
        <p:nvSpPr>
          <p:cNvPr id="10" name="Rectangle 9"/>
          <p:cNvSpPr/>
          <p:nvPr/>
        </p:nvSpPr>
        <p:spPr>
          <a:xfrm>
            <a:off x="2854961" y="3947057"/>
            <a:ext cx="1214121" cy="828131"/>
          </a:xfrm>
          <a:prstGeom prst="rect">
            <a:avLst/>
          </a:prstGeom>
          <a:solidFill>
            <a:srgbClr val="FFE69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866578" y="4091819"/>
            <a:ext cx="1140460" cy="538609"/>
          </a:xfrm>
          <a:prstGeom prst="rect">
            <a:avLst/>
          </a:prstGeom>
          <a:noFill/>
        </p:spPr>
        <p:txBody>
          <a:bodyPr wrap="square" rtlCol="0">
            <a:spAutoFit/>
          </a:bodyPr>
          <a:lstStyle/>
          <a:p>
            <a:r>
              <a:rPr lang="en-US" sz="1100" dirty="0"/>
              <a:t>       </a:t>
            </a:r>
            <a:r>
              <a:rPr lang="en-US" sz="1100" b="1" dirty="0"/>
              <a:t>LCS= </a:t>
            </a:r>
          </a:p>
          <a:p>
            <a:r>
              <a:rPr lang="en-US" sz="1100" b="1" dirty="0"/>
              <a:t>$0.20 x 2=$0.40</a:t>
            </a:r>
            <a:r>
              <a:rPr lang="en-US" b="1" dirty="0"/>
              <a:t> </a:t>
            </a:r>
          </a:p>
        </p:txBody>
      </p:sp>
      <p:sp>
        <p:nvSpPr>
          <p:cNvPr id="8" name="Oval 7">
            <a:extLst>
              <a:ext uri="{FF2B5EF4-FFF2-40B4-BE49-F238E27FC236}">
                <a16:creationId xmlns:a16="http://schemas.microsoft.com/office/drawing/2014/main" id="{C206280D-7A1D-4F9D-A2E1-F585A1704E65}"/>
              </a:ext>
            </a:extLst>
          </p:cNvPr>
          <p:cNvSpPr/>
          <p:nvPr/>
        </p:nvSpPr>
        <p:spPr>
          <a:xfrm flipV="1">
            <a:off x="4011296" y="4707698"/>
            <a:ext cx="93344" cy="948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AF14A101-2F43-4083-8DEB-D843B1F35B03}"/>
              </a:ext>
            </a:extLst>
          </p:cNvPr>
          <p:cNvSpPr/>
          <p:nvPr/>
        </p:nvSpPr>
        <p:spPr>
          <a:xfrm flipV="1">
            <a:off x="4022409" y="3854633"/>
            <a:ext cx="93344" cy="948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3D96BDA6-D8A1-473C-839E-A0E249EE1E77}"/>
              </a:ext>
            </a:extLst>
          </p:cNvPr>
          <p:cNvSpPr/>
          <p:nvPr/>
        </p:nvSpPr>
        <p:spPr>
          <a:xfrm flipV="1">
            <a:off x="4163696" y="4860098"/>
            <a:ext cx="93344" cy="948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32222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3828"/>
            <a:ext cx="8528172" cy="1143000"/>
          </a:xfrm>
        </p:spPr>
        <p:txBody>
          <a:bodyPr>
            <a:noAutofit/>
          </a:bodyPr>
          <a:lstStyle/>
          <a:p>
            <a:r>
              <a:rPr lang="en-US" sz="2800" dirty="0"/>
              <a:t> </a:t>
            </a:r>
            <a:r>
              <a:rPr lang="en-US" sz="2800" dirty="0" err="1"/>
              <a:t>Ken+Barbie</a:t>
            </a:r>
            <a:r>
              <a:rPr lang="en-US" sz="2800" dirty="0"/>
              <a:t> Lose Even More if Price Rises to P3 =$2.50</a:t>
            </a:r>
          </a:p>
        </p:txBody>
      </p:sp>
      <p:sp>
        <p:nvSpPr>
          <p:cNvPr id="3" name="Content Placeholder 2"/>
          <p:cNvSpPr>
            <a:spLocks noGrp="1"/>
          </p:cNvSpPr>
          <p:nvPr>
            <p:ph idx="1"/>
          </p:nvPr>
        </p:nvSpPr>
        <p:spPr>
          <a:xfrm>
            <a:off x="1993498" y="1143001"/>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819400" y="2286000"/>
            <a:ext cx="609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flipH="1">
            <a:off x="3410556" y="2274424"/>
            <a:ext cx="18444" cy="100217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13572" y="5301734"/>
            <a:ext cx="301686" cy="369332"/>
          </a:xfrm>
          <a:prstGeom prst="rect">
            <a:avLst/>
          </a:prstGeom>
          <a:noFill/>
        </p:spPr>
        <p:txBody>
          <a:bodyPr wrap="none" rtlCol="0">
            <a:spAutoFit/>
          </a:bodyPr>
          <a:lstStyle/>
          <a:p>
            <a:r>
              <a:rPr lang="en-US" dirty="0"/>
              <a:t>5</a:t>
            </a:r>
          </a:p>
        </p:txBody>
      </p:sp>
      <p:sp>
        <p:nvSpPr>
          <p:cNvPr id="30" name="TextBox 29"/>
          <p:cNvSpPr txBox="1"/>
          <p:nvPr/>
        </p:nvSpPr>
        <p:spPr>
          <a:xfrm>
            <a:off x="5294343" y="5301734"/>
            <a:ext cx="301686" cy="369332"/>
          </a:xfrm>
          <a:prstGeom prst="rect">
            <a:avLst/>
          </a:prstGeom>
          <a:noFill/>
        </p:spPr>
        <p:txBody>
          <a:bodyPr wrap="none" rtlCol="0">
            <a:spAutoFit/>
          </a:bodyPr>
          <a:lstStyle/>
          <a:p>
            <a:r>
              <a:rPr lang="en-US" dirty="0"/>
              <a:t>4</a:t>
            </a:r>
          </a:p>
        </p:txBody>
      </p:sp>
      <p:sp>
        <p:nvSpPr>
          <p:cNvPr id="32" name="TextBox 31"/>
          <p:cNvSpPr txBox="1"/>
          <p:nvPr/>
        </p:nvSpPr>
        <p:spPr>
          <a:xfrm>
            <a:off x="4585855" y="5301734"/>
            <a:ext cx="301686" cy="369332"/>
          </a:xfrm>
          <a:prstGeom prst="rect">
            <a:avLst/>
          </a:prstGeom>
          <a:noFill/>
        </p:spPr>
        <p:txBody>
          <a:bodyPr wrap="none" rtlCol="0">
            <a:spAutoFit/>
          </a:bodyPr>
          <a:lstStyle/>
          <a:p>
            <a:r>
              <a:rPr lang="en-US" dirty="0"/>
              <a:t>3</a:t>
            </a:r>
          </a:p>
        </p:txBody>
      </p:sp>
      <p:sp>
        <p:nvSpPr>
          <p:cNvPr id="33" name="TextBox 32"/>
          <p:cNvSpPr txBox="1"/>
          <p:nvPr/>
        </p:nvSpPr>
        <p:spPr>
          <a:xfrm flipH="1">
            <a:off x="3898323" y="5306291"/>
            <a:ext cx="342900" cy="369332"/>
          </a:xfrm>
          <a:prstGeom prst="rect">
            <a:avLst/>
          </a:prstGeom>
          <a:noFill/>
        </p:spPr>
        <p:txBody>
          <a:bodyPr wrap="square" rtlCol="0">
            <a:spAutoFit/>
          </a:bodyPr>
          <a:lstStyle/>
          <a:p>
            <a:r>
              <a:rPr lang="en-US" dirty="0"/>
              <a:t>2</a:t>
            </a:r>
          </a:p>
        </p:txBody>
      </p:sp>
      <p:sp>
        <p:nvSpPr>
          <p:cNvPr id="34" name="TextBox 33"/>
          <p:cNvSpPr txBox="1"/>
          <p:nvPr/>
        </p:nvSpPr>
        <p:spPr>
          <a:xfrm flipH="1">
            <a:off x="3257550" y="5306291"/>
            <a:ext cx="342900" cy="369332"/>
          </a:xfrm>
          <a:prstGeom prst="rect">
            <a:avLst/>
          </a:prstGeom>
          <a:noFill/>
          <a:ln>
            <a:solidFill>
              <a:schemeClr val="accent1"/>
            </a:solidFill>
          </a:ln>
        </p:spPr>
        <p:txBody>
          <a:bodyPr wrap="square" rtlCol="0">
            <a:spAutoFit/>
          </a:bodyPr>
          <a:lstStyle/>
          <a:p>
            <a:r>
              <a:rPr lang="en-US" b="1" dirty="0">
                <a:solidFill>
                  <a:schemeClr val="accent1"/>
                </a:solidFill>
              </a:rPr>
              <a:t>1</a:t>
            </a:r>
          </a:p>
        </p:txBody>
      </p:sp>
      <p:sp>
        <p:nvSpPr>
          <p:cNvPr id="35" name="TextBox 34"/>
          <p:cNvSpPr txBox="1"/>
          <p:nvPr/>
        </p:nvSpPr>
        <p:spPr>
          <a:xfrm flipH="1">
            <a:off x="2133600" y="1163782"/>
            <a:ext cx="685800" cy="369332"/>
          </a:xfrm>
          <a:prstGeom prst="rect">
            <a:avLst/>
          </a:prstGeom>
          <a:noFill/>
        </p:spPr>
        <p:txBody>
          <a:bodyPr wrap="square" rtlCol="0">
            <a:spAutoFit/>
          </a:bodyPr>
          <a:lstStyle/>
          <a:p>
            <a:r>
              <a:rPr lang="en-US" dirty="0"/>
              <a:t>3.50</a:t>
            </a:r>
          </a:p>
        </p:txBody>
      </p:sp>
      <p:sp>
        <p:nvSpPr>
          <p:cNvPr id="36" name="TextBox 35"/>
          <p:cNvSpPr txBox="1"/>
          <p:nvPr/>
        </p:nvSpPr>
        <p:spPr>
          <a:xfrm flipH="1">
            <a:off x="2057400" y="2482334"/>
            <a:ext cx="685800" cy="369332"/>
          </a:xfrm>
          <a:prstGeom prst="rect">
            <a:avLst/>
          </a:prstGeom>
          <a:noFill/>
        </p:spPr>
        <p:txBody>
          <a:bodyPr wrap="square" rtlCol="0">
            <a:spAutoFit/>
          </a:bodyPr>
          <a:lstStyle/>
          <a:p>
            <a:r>
              <a:rPr lang="en-US" b="1" dirty="0">
                <a:solidFill>
                  <a:srgbClr val="00B050"/>
                </a:solidFill>
              </a:rPr>
              <a:t>2.50</a:t>
            </a:r>
          </a:p>
        </p:txBody>
      </p:sp>
      <p:sp>
        <p:nvSpPr>
          <p:cNvPr id="37" name="TextBox 36"/>
          <p:cNvSpPr txBox="1"/>
          <p:nvPr/>
        </p:nvSpPr>
        <p:spPr>
          <a:xfrm flipH="1">
            <a:off x="2057400" y="3091934"/>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39995" y="3734491"/>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cxnSp>
        <p:nvCxnSpPr>
          <p:cNvPr id="52" name="Straight Connector 51"/>
          <p:cNvCxnSpPr>
            <a:cxnSpLocks/>
          </p:cNvCxnSpPr>
          <p:nvPr/>
        </p:nvCxnSpPr>
        <p:spPr>
          <a:xfrm flipV="1">
            <a:off x="2819400" y="1447800"/>
            <a:ext cx="7784" cy="838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630957" y="5306291"/>
            <a:ext cx="301686" cy="369332"/>
          </a:xfrm>
          <a:prstGeom prst="rect">
            <a:avLst/>
          </a:prstGeom>
          <a:noFill/>
        </p:spPr>
        <p:txBody>
          <a:bodyPr wrap="none" rtlCol="0">
            <a:spAutoFit/>
          </a:bodyPr>
          <a:lstStyle/>
          <a:p>
            <a:r>
              <a:rPr lang="en-US" dirty="0"/>
              <a:t>6</a:t>
            </a:r>
          </a:p>
        </p:txBody>
      </p:sp>
      <p:sp>
        <p:nvSpPr>
          <p:cNvPr id="25" name="TextBox 24">
            <a:extLst>
              <a:ext uri="{FF2B5EF4-FFF2-40B4-BE49-F238E27FC236}">
                <a16:creationId xmlns:a16="http://schemas.microsoft.com/office/drawing/2014/main" id="{FFEE294D-4E18-48FA-B421-2C343383F4EE}"/>
              </a:ext>
            </a:extLst>
          </p:cNvPr>
          <p:cNvSpPr txBox="1"/>
          <p:nvPr/>
        </p:nvSpPr>
        <p:spPr>
          <a:xfrm flipH="1">
            <a:off x="2209800" y="1851050"/>
            <a:ext cx="761995" cy="369332"/>
          </a:xfrm>
          <a:prstGeom prst="rect">
            <a:avLst/>
          </a:prstGeom>
          <a:noFill/>
        </p:spPr>
        <p:txBody>
          <a:bodyPr wrap="square" rtlCol="0">
            <a:spAutoFit/>
          </a:bodyPr>
          <a:lstStyle/>
          <a:p>
            <a:r>
              <a:rPr lang="en-US" dirty="0"/>
              <a:t>3.00</a:t>
            </a:r>
          </a:p>
        </p:txBody>
      </p:sp>
      <p:cxnSp>
        <p:nvCxnSpPr>
          <p:cNvPr id="23" name="Straight Connector 22">
            <a:extLst>
              <a:ext uri="{FF2B5EF4-FFF2-40B4-BE49-F238E27FC236}">
                <a16:creationId xmlns:a16="http://schemas.microsoft.com/office/drawing/2014/main" id="{85B0C28C-0F78-4ACD-9C0E-B23C1EFED7F4}"/>
              </a:ext>
            </a:extLst>
          </p:cNvPr>
          <p:cNvCxnSpPr>
            <a:cxnSpLocks/>
          </p:cNvCxnSpPr>
          <p:nvPr/>
        </p:nvCxnSpPr>
        <p:spPr>
          <a:xfrm>
            <a:off x="3410557" y="3276600"/>
            <a:ext cx="65852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67953A8-A257-4BC1-9AF7-599A8C911C50}"/>
              </a:ext>
            </a:extLst>
          </p:cNvPr>
          <p:cNvCxnSpPr>
            <a:cxnSpLocks/>
          </p:cNvCxnSpPr>
          <p:nvPr/>
        </p:nvCxnSpPr>
        <p:spPr>
          <a:xfrm flipH="1">
            <a:off x="4069081" y="3290362"/>
            <a:ext cx="8832" cy="189123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F52B6D7-4AB2-4B70-8834-E5D0961EF4AA}"/>
              </a:ext>
            </a:extLst>
          </p:cNvPr>
          <p:cNvCxnSpPr>
            <a:cxnSpLocks/>
          </p:cNvCxnSpPr>
          <p:nvPr/>
        </p:nvCxnSpPr>
        <p:spPr>
          <a:xfrm>
            <a:off x="2819401" y="3880143"/>
            <a:ext cx="330945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3D97F27C-6217-49CC-B0DF-05927A923D26}"/>
              </a:ext>
            </a:extLst>
          </p:cNvPr>
          <p:cNvSpPr txBox="1"/>
          <p:nvPr/>
        </p:nvSpPr>
        <p:spPr>
          <a:xfrm flipH="1">
            <a:off x="6335188" y="4630427"/>
            <a:ext cx="2427807" cy="369332"/>
          </a:xfrm>
          <a:prstGeom prst="rect">
            <a:avLst/>
          </a:prstGeom>
          <a:noFill/>
        </p:spPr>
        <p:txBody>
          <a:bodyPr wrap="square" rtlCol="0">
            <a:spAutoFit/>
          </a:bodyPr>
          <a:lstStyle/>
          <a:p>
            <a:r>
              <a:rPr lang="en-US" b="1" dirty="0">
                <a:solidFill>
                  <a:srgbClr val="0070C0"/>
                </a:solidFill>
              </a:rPr>
              <a:t>Initial Price P1 = $2.00</a:t>
            </a:r>
          </a:p>
        </p:txBody>
      </p:sp>
      <p:cxnSp>
        <p:nvCxnSpPr>
          <p:cNvPr id="43" name="Straight Connector 42">
            <a:extLst>
              <a:ext uri="{FF2B5EF4-FFF2-40B4-BE49-F238E27FC236}">
                <a16:creationId xmlns:a16="http://schemas.microsoft.com/office/drawing/2014/main" id="{D252745F-C32C-4791-85DD-EB1F13B751DD}"/>
              </a:ext>
            </a:extLst>
          </p:cNvPr>
          <p:cNvCxnSpPr>
            <a:cxnSpLocks/>
          </p:cNvCxnSpPr>
          <p:nvPr/>
        </p:nvCxnSpPr>
        <p:spPr>
          <a:xfrm>
            <a:off x="2819401" y="4815093"/>
            <a:ext cx="330945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B3EC0DF-62CA-43AB-8B7D-11492154AE01}"/>
              </a:ext>
            </a:extLst>
          </p:cNvPr>
          <p:cNvSpPr txBox="1"/>
          <p:nvPr/>
        </p:nvSpPr>
        <p:spPr>
          <a:xfrm flipH="1">
            <a:off x="6172199" y="3695478"/>
            <a:ext cx="2819401" cy="369309"/>
          </a:xfrm>
          <a:prstGeom prst="rect">
            <a:avLst/>
          </a:prstGeom>
          <a:noFill/>
        </p:spPr>
        <p:txBody>
          <a:bodyPr wrap="square" rtlCol="0">
            <a:spAutoFit/>
          </a:bodyPr>
          <a:lstStyle/>
          <a:p>
            <a:r>
              <a:rPr lang="en-US" b="1" dirty="0">
                <a:solidFill>
                  <a:srgbClr val="0070C0"/>
                </a:solidFill>
              </a:rPr>
              <a:t>Higher Price P2 = $2.20</a:t>
            </a:r>
          </a:p>
        </p:txBody>
      </p:sp>
      <p:cxnSp>
        <p:nvCxnSpPr>
          <p:cNvPr id="42" name="Straight Connector 41">
            <a:extLst>
              <a:ext uri="{FF2B5EF4-FFF2-40B4-BE49-F238E27FC236}">
                <a16:creationId xmlns:a16="http://schemas.microsoft.com/office/drawing/2014/main" id="{2CD7035E-36ED-4E83-BA09-9C3814B60ECA}"/>
              </a:ext>
            </a:extLst>
          </p:cNvPr>
          <p:cNvCxnSpPr>
            <a:cxnSpLocks/>
          </p:cNvCxnSpPr>
          <p:nvPr/>
        </p:nvCxnSpPr>
        <p:spPr>
          <a:xfrm>
            <a:off x="2819401" y="2743200"/>
            <a:ext cx="3309455"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8484DFB-D8F1-4129-8076-06962122F436}"/>
              </a:ext>
            </a:extLst>
          </p:cNvPr>
          <p:cNvSpPr txBox="1"/>
          <p:nvPr/>
        </p:nvSpPr>
        <p:spPr>
          <a:xfrm flipH="1">
            <a:off x="6215542" y="2497488"/>
            <a:ext cx="3982960" cy="369332"/>
          </a:xfrm>
          <a:prstGeom prst="rect">
            <a:avLst/>
          </a:prstGeom>
          <a:noFill/>
        </p:spPr>
        <p:txBody>
          <a:bodyPr wrap="square" rtlCol="0">
            <a:spAutoFit/>
          </a:bodyPr>
          <a:lstStyle/>
          <a:p>
            <a:r>
              <a:rPr lang="en-US" b="1" dirty="0">
                <a:solidFill>
                  <a:srgbClr val="00B050"/>
                </a:solidFill>
              </a:rPr>
              <a:t>Much Higher Price P3 = $2.50</a:t>
            </a:r>
          </a:p>
        </p:txBody>
      </p:sp>
      <p:sp>
        <p:nvSpPr>
          <p:cNvPr id="4" name="Slide Number Placeholder 3">
            <a:extLst>
              <a:ext uri="{FF2B5EF4-FFF2-40B4-BE49-F238E27FC236}">
                <a16:creationId xmlns:a16="http://schemas.microsoft.com/office/drawing/2014/main" id="{22D4AE7C-30D0-4AD7-884A-47A7D49AE608}"/>
              </a:ext>
            </a:extLst>
          </p:cNvPr>
          <p:cNvSpPr>
            <a:spLocks noGrp="1"/>
          </p:cNvSpPr>
          <p:nvPr>
            <p:ph type="sldNum" sz="quarter" idx="12"/>
          </p:nvPr>
        </p:nvSpPr>
        <p:spPr/>
        <p:txBody>
          <a:bodyPr/>
          <a:lstStyle/>
          <a:p>
            <a:fld id="{2D3B227A-F6FA-48EA-A684-49106483E6A4}" type="slidenum">
              <a:rPr lang="en-US" smtClean="0"/>
              <a:t>42</a:t>
            </a:fld>
            <a:endParaRPr lang="en-US"/>
          </a:p>
        </p:txBody>
      </p:sp>
      <p:cxnSp>
        <p:nvCxnSpPr>
          <p:cNvPr id="10" name="Straight Connector 9">
            <a:extLst>
              <a:ext uri="{FF2B5EF4-FFF2-40B4-BE49-F238E27FC236}">
                <a16:creationId xmlns:a16="http://schemas.microsoft.com/office/drawing/2014/main" id="{2DC3FAC2-3F92-4C7B-A2DD-C76F45D0BCCE}"/>
              </a:ext>
            </a:extLst>
          </p:cNvPr>
          <p:cNvCxnSpPr>
            <a:cxnSpLocks/>
          </p:cNvCxnSpPr>
          <p:nvPr/>
        </p:nvCxnSpPr>
        <p:spPr>
          <a:xfrm>
            <a:off x="3410556" y="3429000"/>
            <a:ext cx="0" cy="1752600"/>
          </a:xfrm>
          <a:prstGeom prst="line">
            <a:avLst/>
          </a:prstGeom>
          <a:ln w="38100">
            <a:solidFill>
              <a:srgbClr val="00B050"/>
            </a:solidFill>
            <a:prstDash val="sysDot"/>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BD672A9E-D4BC-4F0E-9604-2BFEEC343732}"/>
              </a:ext>
            </a:extLst>
          </p:cNvPr>
          <p:cNvSpPr/>
          <p:nvPr/>
        </p:nvSpPr>
        <p:spPr>
          <a:xfrm flipV="1">
            <a:off x="4001712" y="4712702"/>
            <a:ext cx="135774" cy="1361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DFE13EE-5979-4F56-91D1-9B3202879A98}"/>
              </a:ext>
            </a:extLst>
          </p:cNvPr>
          <p:cNvSpPr/>
          <p:nvPr/>
        </p:nvSpPr>
        <p:spPr>
          <a:xfrm flipV="1">
            <a:off x="4010026" y="3758630"/>
            <a:ext cx="135774" cy="1361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39A31B39-198B-4D67-931E-2122D4588E21}"/>
              </a:ext>
            </a:extLst>
          </p:cNvPr>
          <p:cNvSpPr/>
          <p:nvPr/>
        </p:nvSpPr>
        <p:spPr>
          <a:xfrm flipV="1">
            <a:off x="3392374" y="2667281"/>
            <a:ext cx="93344" cy="948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668C02C-E985-4552-B6F2-759C164FE227}"/>
              </a:ext>
            </a:extLst>
          </p:cNvPr>
          <p:cNvSpPr txBox="1"/>
          <p:nvPr/>
        </p:nvSpPr>
        <p:spPr>
          <a:xfrm flipH="1">
            <a:off x="4677556" y="1730363"/>
            <a:ext cx="1992196" cy="646331"/>
          </a:xfrm>
          <a:prstGeom prst="rect">
            <a:avLst/>
          </a:prstGeom>
          <a:solidFill>
            <a:srgbClr val="FFFFCC"/>
          </a:solidFill>
          <a:ln w="38100">
            <a:solidFill>
              <a:srgbClr val="C00000"/>
            </a:solidFill>
          </a:ln>
        </p:spPr>
        <p:txBody>
          <a:bodyPr wrap="square" rtlCol="0">
            <a:spAutoFit/>
          </a:bodyPr>
          <a:lstStyle/>
          <a:p>
            <a:r>
              <a:rPr lang="en-US" b="1" dirty="0">
                <a:solidFill>
                  <a:srgbClr val="C00000"/>
                </a:solidFill>
              </a:rPr>
              <a:t>At $2.50, </a:t>
            </a:r>
            <a:br>
              <a:rPr lang="en-US" b="1" dirty="0">
                <a:solidFill>
                  <a:srgbClr val="C00000"/>
                </a:solidFill>
              </a:rPr>
            </a:br>
            <a:r>
              <a:rPr lang="en-US" b="1" dirty="0">
                <a:solidFill>
                  <a:srgbClr val="C00000"/>
                </a:solidFill>
              </a:rPr>
              <a:t>Ken stops buying</a:t>
            </a:r>
          </a:p>
        </p:txBody>
      </p:sp>
    </p:spTree>
    <p:extLst>
      <p:ext uri="{BB962C8B-B14F-4D97-AF65-F5344CB8AC3E}">
        <p14:creationId xmlns:p14="http://schemas.microsoft.com/office/powerpoint/2010/main" val="42032895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6388" y="-168898"/>
            <a:ext cx="8528171" cy="1143000"/>
          </a:xfrm>
        </p:spPr>
        <p:txBody>
          <a:bodyPr>
            <a:normAutofit/>
          </a:bodyPr>
          <a:lstStyle/>
          <a:p>
            <a:r>
              <a:rPr lang="en-US" dirty="0"/>
              <a:t>Showing Consumer Welfare Loss </a:t>
            </a:r>
            <a:r>
              <a:rPr lang="en-US" sz="2800" dirty="0"/>
              <a:t>if Price Rises to P3=$2.50</a:t>
            </a:r>
          </a:p>
        </p:txBody>
      </p:sp>
      <p:sp>
        <p:nvSpPr>
          <p:cNvPr id="3" name="Content Placeholder 2"/>
          <p:cNvSpPr>
            <a:spLocks noGrp="1"/>
          </p:cNvSpPr>
          <p:nvPr>
            <p:ph idx="1"/>
          </p:nvPr>
        </p:nvSpPr>
        <p:spPr>
          <a:xfrm>
            <a:off x="1993498" y="1143001"/>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819400" y="2286000"/>
            <a:ext cx="609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flipH="1">
            <a:off x="3410556" y="2274424"/>
            <a:ext cx="18444" cy="100217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13572" y="5301734"/>
            <a:ext cx="301686" cy="369332"/>
          </a:xfrm>
          <a:prstGeom prst="rect">
            <a:avLst/>
          </a:prstGeom>
          <a:noFill/>
        </p:spPr>
        <p:txBody>
          <a:bodyPr wrap="none" rtlCol="0">
            <a:spAutoFit/>
          </a:bodyPr>
          <a:lstStyle/>
          <a:p>
            <a:r>
              <a:rPr lang="en-US" dirty="0"/>
              <a:t>5</a:t>
            </a:r>
          </a:p>
        </p:txBody>
      </p:sp>
      <p:sp>
        <p:nvSpPr>
          <p:cNvPr id="30" name="TextBox 29"/>
          <p:cNvSpPr txBox="1"/>
          <p:nvPr/>
        </p:nvSpPr>
        <p:spPr>
          <a:xfrm>
            <a:off x="5294343" y="5301734"/>
            <a:ext cx="301686" cy="369332"/>
          </a:xfrm>
          <a:prstGeom prst="rect">
            <a:avLst/>
          </a:prstGeom>
          <a:noFill/>
        </p:spPr>
        <p:txBody>
          <a:bodyPr wrap="none" rtlCol="0">
            <a:spAutoFit/>
          </a:bodyPr>
          <a:lstStyle/>
          <a:p>
            <a:r>
              <a:rPr lang="en-US" dirty="0"/>
              <a:t>4</a:t>
            </a:r>
          </a:p>
        </p:txBody>
      </p:sp>
      <p:sp>
        <p:nvSpPr>
          <p:cNvPr id="32" name="TextBox 31"/>
          <p:cNvSpPr txBox="1"/>
          <p:nvPr/>
        </p:nvSpPr>
        <p:spPr>
          <a:xfrm>
            <a:off x="4585855" y="5301734"/>
            <a:ext cx="301686" cy="369332"/>
          </a:xfrm>
          <a:prstGeom prst="rect">
            <a:avLst/>
          </a:prstGeom>
          <a:noFill/>
        </p:spPr>
        <p:txBody>
          <a:bodyPr wrap="none" rtlCol="0">
            <a:spAutoFit/>
          </a:bodyPr>
          <a:lstStyle/>
          <a:p>
            <a:r>
              <a:rPr lang="en-US" dirty="0"/>
              <a:t>3</a:t>
            </a:r>
          </a:p>
        </p:txBody>
      </p:sp>
      <p:sp>
        <p:nvSpPr>
          <p:cNvPr id="33" name="TextBox 32"/>
          <p:cNvSpPr txBox="1"/>
          <p:nvPr/>
        </p:nvSpPr>
        <p:spPr>
          <a:xfrm flipH="1">
            <a:off x="3898323" y="5306291"/>
            <a:ext cx="342900" cy="369332"/>
          </a:xfrm>
          <a:prstGeom prst="rect">
            <a:avLst/>
          </a:prstGeom>
          <a:noFill/>
        </p:spPr>
        <p:txBody>
          <a:bodyPr wrap="square" rtlCol="0">
            <a:spAutoFit/>
          </a:bodyPr>
          <a:lstStyle/>
          <a:p>
            <a:r>
              <a:rPr lang="en-US" dirty="0"/>
              <a:t>2</a:t>
            </a:r>
          </a:p>
        </p:txBody>
      </p:sp>
      <p:sp>
        <p:nvSpPr>
          <p:cNvPr id="34" name="TextBox 33"/>
          <p:cNvSpPr txBox="1"/>
          <p:nvPr/>
        </p:nvSpPr>
        <p:spPr>
          <a:xfrm flipH="1">
            <a:off x="3257550" y="5306291"/>
            <a:ext cx="342900" cy="369332"/>
          </a:xfrm>
          <a:prstGeom prst="rect">
            <a:avLst/>
          </a:prstGeom>
          <a:noFill/>
        </p:spPr>
        <p:txBody>
          <a:bodyPr wrap="square" rtlCol="0">
            <a:spAutoFit/>
          </a:bodyPr>
          <a:lstStyle/>
          <a:p>
            <a:r>
              <a:rPr lang="en-US" b="1" dirty="0">
                <a:solidFill>
                  <a:srgbClr val="00B050"/>
                </a:solidFill>
              </a:rPr>
              <a:t>1</a:t>
            </a:r>
          </a:p>
        </p:txBody>
      </p:sp>
      <p:sp>
        <p:nvSpPr>
          <p:cNvPr id="35" name="TextBox 34"/>
          <p:cNvSpPr txBox="1"/>
          <p:nvPr/>
        </p:nvSpPr>
        <p:spPr>
          <a:xfrm flipH="1">
            <a:off x="2133600" y="1163782"/>
            <a:ext cx="685800" cy="369332"/>
          </a:xfrm>
          <a:prstGeom prst="rect">
            <a:avLst/>
          </a:prstGeom>
          <a:noFill/>
        </p:spPr>
        <p:txBody>
          <a:bodyPr wrap="square" rtlCol="0">
            <a:spAutoFit/>
          </a:bodyPr>
          <a:lstStyle/>
          <a:p>
            <a:r>
              <a:rPr lang="en-US" dirty="0"/>
              <a:t>3.50</a:t>
            </a:r>
          </a:p>
        </p:txBody>
      </p:sp>
      <p:sp>
        <p:nvSpPr>
          <p:cNvPr id="36" name="TextBox 35"/>
          <p:cNvSpPr txBox="1"/>
          <p:nvPr/>
        </p:nvSpPr>
        <p:spPr>
          <a:xfrm flipH="1">
            <a:off x="2057400" y="2482334"/>
            <a:ext cx="685800" cy="369332"/>
          </a:xfrm>
          <a:prstGeom prst="rect">
            <a:avLst/>
          </a:prstGeom>
          <a:noFill/>
        </p:spPr>
        <p:txBody>
          <a:bodyPr wrap="square" rtlCol="0">
            <a:spAutoFit/>
          </a:bodyPr>
          <a:lstStyle/>
          <a:p>
            <a:r>
              <a:rPr lang="en-US" b="1" dirty="0">
                <a:solidFill>
                  <a:srgbClr val="00B050"/>
                </a:solidFill>
              </a:rPr>
              <a:t>2.50</a:t>
            </a:r>
          </a:p>
        </p:txBody>
      </p:sp>
      <p:sp>
        <p:nvSpPr>
          <p:cNvPr id="37" name="TextBox 36"/>
          <p:cNvSpPr txBox="1"/>
          <p:nvPr/>
        </p:nvSpPr>
        <p:spPr>
          <a:xfrm flipH="1">
            <a:off x="2057400" y="3091934"/>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39995" y="3734491"/>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cxnSp>
        <p:nvCxnSpPr>
          <p:cNvPr id="52" name="Straight Connector 51"/>
          <p:cNvCxnSpPr>
            <a:cxnSpLocks/>
          </p:cNvCxnSpPr>
          <p:nvPr/>
        </p:nvCxnSpPr>
        <p:spPr>
          <a:xfrm flipV="1">
            <a:off x="2819400" y="1533114"/>
            <a:ext cx="7784" cy="752886"/>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630957" y="5306291"/>
            <a:ext cx="301686" cy="369332"/>
          </a:xfrm>
          <a:prstGeom prst="rect">
            <a:avLst/>
          </a:prstGeom>
          <a:noFill/>
        </p:spPr>
        <p:txBody>
          <a:bodyPr wrap="none" rtlCol="0">
            <a:spAutoFit/>
          </a:bodyPr>
          <a:lstStyle/>
          <a:p>
            <a:r>
              <a:rPr lang="en-US" dirty="0"/>
              <a:t>6</a:t>
            </a:r>
          </a:p>
        </p:txBody>
      </p:sp>
      <p:sp>
        <p:nvSpPr>
          <p:cNvPr id="25" name="TextBox 24">
            <a:extLst>
              <a:ext uri="{FF2B5EF4-FFF2-40B4-BE49-F238E27FC236}">
                <a16:creationId xmlns:a16="http://schemas.microsoft.com/office/drawing/2014/main" id="{FFEE294D-4E18-48FA-B421-2C343383F4EE}"/>
              </a:ext>
            </a:extLst>
          </p:cNvPr>
          <p:cNvSpPr txBox="1"/>
          <p:nvPr/>
        </p:nvSpPr>
        <p:spPr>
          <a:xfrm flipH="1">
            <a:off x="2209800" y="1851050"/>
            <a:ext cx="761995" cy="369332"/>
          </a:xfrm>
          <a:prstGeom prst="rect">
            <a:avLst/>
          </a:prstGeom>
          <a:noFill/>
        </p:spPr>
        <p:txBody>
          <a:bodyPr wrap="square" rtlCol="0">
            <a:spAutoFit/>
          </a:bodyPr>
          <a:lstStyle/>
          <a:p>
            <a:r>
              <a:rPr lang="en-US" dirty="0"/>
              <a:t>3.00</a:t>
            </a:r>
          </a:p>
        </p:txBody>
      </p:sp>
      <p:cxnSp>
        <p:nvCxnSpPr>
          <p:cNvPr id="23" name="Straight Connector 22">
            <a:extLst>
              <a:ext uri="{FF2B5EF4-FFF2-40B4-BE49-F238E27FC236}">
                <a16:creationId xmlns:a16="http://schemas.microsoft.com/office/drawing/2014/main" id="{85B0C28C-0F78-4ACD-9C0E-B23C1EFED7F4}"/>
              </a:ext>
            </a:extLst>
          </p:cNvPr>
          <p:cNvCxnSpPr>
            <a:cxnSpLocks/>
          </p:cNvCxnSpPr>
          <p:nvPr/>
        </p:nvCxnSpPr>
        <p:spPr>
          <a:xfrm>
            <a:off x="3410557" y="3276600"/>
            <a:ext cx="65852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67953A8-A257-4BC1-9AF7-599A8C911C50}"/>
              </a:ext>
            </a:extLst>
          </p:cNvPr>
          <p:cNvCxnSpPr>
            <a:cxnSpLocks/>
          </p:cNvCxnSpPr>
          <p:nvPr/>
        </p:nvCxnSpPr>
        <p:spPr>
          <a:xfrm>
            <a:off x="4095790" y="3258096"/>
            <a:ext cx="0" cy="204363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7DA0923-297E-47A7-AB67-19C0967CCECD}"/>
              </a:ext>
            </a:extLst>
          </p:cNvPr>
          <p:cNvSpPr txBox="1"/>
          <p:nvPr/>
        </p:nvSpPr>
        <p:spPr>
          <a:xfrm>
            <a:off x="4029328" y="1008425"/>
            <a:ext cx="6035231" cy="1477328"/>
          </a:xfrm>
          <a:prstGeom prst="rect">
            <a:avLst/>
          </a:prstGeom>
          <a:noFill/>
          <a:ln w="28575">
            <a:solidFill>
              <a:srgbClr val="C00000"/>
            </a:solidFill>
          </a:ln>
        </p:spPr>
        <p:txBody>
          <a:bodyPr wrap="square" rtlCol="0">
            <a:spAutoFit/>
          </a:bodyPr>
          <a:lstStyle/>
          <a:p>
            <a:r>
              <a:rPr lang="en-US" b="1" u="sng" dirty="0">
                <a:solidFill>
                  <a:srgbClr val="C00000"/>
                </a:solidFill>
              </a:rPr>
              <a:t>Suppose Price rises to P3 =$2.50</a:t>
            </a:r>
          </a:p>
          <a:p>
            <a:r>
              <a:rPr lang="en-US" dirty="0">
                <a:solidFill>
                  <a:srgbClr val="C00000"/>
                </a:solidFill>
              </a:rPr>
              <a:t>Now, Ken stops buying, so gets zero surplus. Barbie continues to buy, so her </a:t>
            </a:r>
            <a:r>
              <a:rPr lang="en-US" b="1" dirty="0">
                <a:solidFill>
                  <a:srgbClr val="C00000"/>
                </a:solidFill>
              </a:rPr>
              <a:t>loss in consumer surplus </a:t>
            </a:r>
            <a:r>
              <a:rPr lang="en-US" dirty="0">
                <a:solidFill>
                  <a:srgbClr val="C00000"/>
                </a:solidFill>
              </a:rPr>
              <a:t>is the price increase. </a:t>
            </a:r>
          </a:p>
          <a:p>
            <a:r>
              <a:rPr lang="en-US" dirty="0">
                <a:solidFill>
                  <a:srgbClr val="C00000"/>
                </a:solidFill>
              </a:rPr>
              <a:t>Barbie: CS = </a:t>
            </a:r>
            <a:r>
              <a:rPr lang="en-US" dirty="0" err="1">
                <a:solidFill>
                  <a:srgbClr val="C00000"/>
                </a:solidFill>
              </a:rPr>
              <a:t>WTP</a:t>
            </a:r>
            <a:r>
              <a:rPr lang="en-US" dirty="0">
                <a:solidFill>
                  <a:srgbClr val="C00000"/>
                </a:solidFill>
              </a:rPr>
              <a:t> – P3 = $3 - $2.50 = $0.50 </a:t>
            </a:r>
          </a:p>
          <a:p>
            <a:r>
              <a:rPr lang="en-US" dirty="0">
                <a:solidFill>
                  <a:srgbClr val="C00000"/>
                </a:solidFill>
              </a:rPr>
              <a:t>Ken:     WTP &lt; P3 </a:t>
            </a:r>
            <a:r>
              <a:rPr lang="en-US" dirty="0">
                <a:solidFill>
                  <a:srgbClr val="C00000"/>
                </a:solidFill>
                <a:sym typeface="Wingdings" panose="05000000000000000000" pitchFamily="2" charset="2"/>
              </a:rPr>
              <a:t> Purchases (Q) = 0; CS = 0</a:t>
            </a:r>
            <a:endParaRPr lang="en-US" dirty="0">
              <a:solidFill>
                <a:srgbClr val="C00000"/>
              </a:solidFill>
            </a:endParaRPr>
          </a:p>
        </p:txBody>
      </p:sp>
      <p:sp>
        <p:nvSpPr>
          <p:cNvPr id="31" name="TextBox 30">
            <a:extLst>
              <a:ext uri="{FF2B5EF4-FFF2-40B4-BE49-F238E27FC236}">
                <a16:creationId xmlns:a16="http://schemas.microsoft.com/office/drawing/2014/main" id="{3D97F27C-6217-49CC-B0DF-05927A923D26}"/>
              </a:ext>
            </a:extLst>
          </p:cNvPr>
          <p:cNvSpPr txBox="1"/>
          <p:nvPr/>
        </p:nvSpPr>
        <p:spPr>
          <a:xfrm flipH="1">
            <a:off x="6335188" y="4630427"/>
            <a:ext cx="2427807" cy="369332"/>
          </a:xfrm>
          <a:prstGeom prst="rect">
            <a:avLst/>
          </a:prstGeom>
          <a:noFill/>
        </p:spPr>
        <p:txBody>
          <a:bodyPr wrap="square" rtlCol="0">
            <a:spAutoFit/>
          </a:bodyPr>
          <a:lstStyle/>
          <a:p>
            <a:r>
              <a:rPr lang="en-US" b="1" dirty="0">
                <a:solidFill>
                  <a:srgbClr val="0070C0"/>
                </a:solidFill>
              </a:rPr>
              <a:t>Initial Price P1 = $2.00</a:t>
            </a:r>
          </a:p>
        </p:txBody>
      </p:sp>
      <p:cxnSp>
        <p:nvCxnSpPr>
          <p:cNvPr id="43" name="Straight Connector 42">
            <a:extLst>
              <a:ext uri="{FF2B5EF4-FFF2-40B4-BE49-F238E27FC236}">
                <a16:creationId xmlns:a16="http://schemas.microsoft.com/office/drawing/2014/main" id="{D252745F-C32C-4791-85DD-EB1F13B751DD}"/>
              </a:ext>
            </a:extLst>
          </p:cNvPr>
          <p:cNvCxnSpPr>
            <a:cxnSpLocks/>
          </p:cNvCxnSpPr>
          <p:nvPr/>
        </p:nvCxnSpPr>
        <p:spPr>
          <a:xfrm>
            <a:off x="2786546" y="4815093"/>
            <a:ext cx="330945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CD7035E-36ED-4E83-BA09-9C3814B60ECA}"/>
              </a:ext>
            </a:extLst>
          </p:cNvPr>
          <p:cNvCxnSpPr>
            <a:cxnSpLocks/>
          </p:cNvCxnSpPr>
          <p:nvPr/>
        </p:nvCxnSpPr>
        <p:spPr>
          <a:xfrm>
            <a:off x="2862745" y="2743200"/>
            <a:ext cx="3309455"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8484DFB-D8F1-4129-8076-06962122F436}"/>
              </a:ext>
            </a:extLst>
          </p:cNvPr>
          <p:cNvSpPr txBox="1"/>
          <p:nvPr/>
        </p:nvSpPr>
        <p:spPr>
          <a:xfrm flipH="1">
            <a:off x="6215542" y="2497488"/>
            <a:ext cx="3982960" cy="369332"/>
          </a:xfrm>
          <a:prstGeom prst="rect">
            <a:avLst/>
          </a:prstGeom>
          <a:noFill/>
        </p:spPr>
        <p:txBody>
          <a:bodyPr wrap="square" rtlCol="0">
            <a:spAutoFit/>
          </a:bodyPr>
          <a:lstStyle/>
          <a:p>
            <a:r>
              <a:rPr lang="en-US" b="1" dirty="0">
                <a:solidFill>
                  <a:srgbClr val="00B050"/>
                </a:solidFill>
              </a:rPr>
              <a:t>Much Higher Price P3 = $2.50</a:t>
            </a:r>
          </a:p>
        </p:txBody>
      </p:sp>
      <p:sp>
        <p:nvSpPr>
          <p:cNvPr id="46" name="TextBox 45">
            <a:extLst>
              <a:ext uri="{FF2B5EF4-FFF2-40B4-BE49-F238E27FC236}">
                <a16:creationId xmlns:a16="http://schemas.microsoft.com/office/drawing/2014/main" id="{7DB79F6E-B8D2-4FA7-95BB-76E9693B37EB}"/>
              </a:ext>
            </a:extLst>
          </p:cNvPr>
          <p:cNvSpPr txBox="1"/>
          <p:nvPr/>
        </p:nvSpPr>
        <p:spPr>
          <a:xfrm>
            <a:off x="4431113" y="3537571"/>
            <a:ext cx="6035231" cy="923330"/>
          </a:xfrm>
          <a:prstGeom prst="rect">
            <a:avLst/>
          </a:prstGeom>
          <a:noFill/>
          <a:ln w="28575">
            <a:solidFill>
              <a:srgbClr val="C00000"/>
            </a:solidFill>
          </a:ln>
        </p:spPr>
        <p:txBody>
          <a:bodyPr wrap="square" rtlCol="0">
            <a:spAutoFit/>
          </a:bodyPr>
          <a:lstStyle/>
          <a:p>
            <a:r>
              <a:rPr lang="en-US" b="1" dirty="0">
                <a:solidFill>
                  <a:srgbClr val="C00000"/>
                </a:solidFill>
              </a:rPr>
              <a:t>Loss in Consumer Surplus </a:t>
            </a:r>
            <a:r>
              <a:rPr lang="en-US" i="1" dirty="0">
                <a:solidFill>
                  <a:srgbClr val="C00000"/>
                </a:solidFill>
              </a:rPr>
              <a:t>(P3 = $2.50 vs P1= $2)</a:t>
            </a:r>
          </a:p>
          <a:p>
            <a:r>
              <a:rPr lang="en-US" dirty="0">
                <a:solidFill>
                  <a:srgbClr val="C00000"/>
                </a:solidFill>
              </a:rPr>
              <a:t>Barbie: LCS = Price Increase (</a:t>
            </a:r>
            <a:r>
              <a:rPr lang="el-GR" dirty="0">
                <a:solidFill>
                  <a:srgbClr val="C00000"/>
                </a:solidFill>
              </a:rPr>
              <a:t>Δ</a:t>
            </a:r>
            <a:r>
              <a:rPr lang="en-US" dirty="0">
                <a:solidFill>
                  <a:srgbClr val="C00000"/>
                </a:solidFill>
              </a:rPr>
              <a:t>P) = $0.50</a:t>
            </a:r>
          </a:p>
          <a:p>
            <a:r>
              <a:rPr lang="en-US" dirty="0">
                <a:solidFill>
                  <a:srgbClr val="C00000"/>
                </a:solidFill>
              </a:rPr>
              <a:t>Ken: LCS = CS1 (at P1) – CS2 (at P3) = $0.25 - $0  = $0.25</a:t>
            </a:r>
          </a:p>
        </p:txBody>
      </p:sp>
      <p:sp>
        <p:nvSpPr>
          <p:cNvPr id="4" name="Slide Number Placeholder 3">
            <a:extLst>
              <a:ext uri="{FF2B5EF4-FFF2-40B4-BE49-F238E27FC236}">
                <a16:creationId xmlns:a16="http://schemas.microsoft.com/office/drawing/2014/main" id="{5C0E6947-7D38-4AA0-93E8-F50244D9B9F5}"/>
              </a:ext>
            </a:extLst>
          </p:cNvPr>
          <p:cNvSpPr>
            <a:spLocks noGrp="1"/>
          </p:cNvSpPr>
          <p:nvPr>
            <p:ph type="sldNum" sz="quarter" idx="12"/>
          </p:nvPr>
        </p:nvSpPr>
        <p:spPr/>
        <p:txBody>
          <a:bodyPr/>
          <a:lstStyle/>
          <a:p>
            <a:fld id="{2D3B227A-F6FA-48EA-A684-49106483E6A4}" type="slidenum">
              <a:rPr lang="en-US" smtClean="0"/>
              <a:t>43</a:t>
            </a:fld>
            <a:endParaRPr lang="en-US"/>
          </a:p>
        </p:txBody>
      </p:sp>
      <p:sp>
        <p:nvSpPr>
          <p:cNvPr id="38" name="Rectangle 37"/>
          <p:cNvSpPr/>
          <p:nvPr/>
        </p:nvSpPr>
        <p:spPr>
          <a:xfrm>
            <a:off x="3415470" y="3276601"/>
            <a:ext cx="653611" cy="1538493"/>
          </a:xfrm>
          <a:prstGeom prst="rect">
            <a:avLst/>
          </a:prstGeom>
          <a:solidFill>
            <a:srgbClr val="FFE69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2830781" y="2741566"/>
            <a:ext cx="590030" cy="201298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66"/>
              </a:solidFill>
            </a:endParaRPr>
          </a:p>
        </p:txBody>
      </p:sp>
      <p:cxnSp>
        <p:nvCxnSpPr>
          <p:cNvPr id="47" name="Straight Connector 46"/>
          <p:cNvCxnSpPr>
            <a:cxnSpLocks/>
          </p:cNvCxnSpPr>
          <p:nvPr/>
        </p:nvCxnSpPr>
        <p:spPr>
          <a:xfrm flipH="1" flipV="1">
            <a:off x="3415471" y="3276600"/>
            <a:ext cx="17780" cy="19050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761F07F3-FF28-4747-9B84-D49E8FC3F71F}"/>
              </a:ext>
            </a:extLst>
          </p:cNvPr>
          <p:cNvSpPr/>
          <p:nvPr/>
        </p:nvSpPr>
        <p:spPr>
          <a:xfrm flipV="1">
            <a:off x="4022409" y="4754551"/>
            <a:ext cx="93344" cy="948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58A61F23-A758-435C-A0BB-B838F7F01977}"/>
              </a:ext>
            </a:extLst>
          </p:cNvPr>
          <p:cNvSpPr/>
          <p:nvPr/>
        </p:nvSpPr>
        <p:spPr>
          <a:xfrm flipV="1">
            <a:off x="3378234" y="2680674"/>
            <a:ext cx="93344" cy="948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00A1D45-46BD-43B0-A571-DD2F3D0AD835}"/>
              </a:ext>
            </a:extLst>
          </p:cNvPr>
          <p:cNvSpPr txBox="1"/>
          <p:nvPr/>
        </p:nvSpPr>
        <p:spPr>
          <a:xfrm>
            <a:off x="3505104" y="3990022"/>
            <a:ext cx="569387" cy="369332"/>
          </a:xfrm>
          <a:prstGeom prst="rect">
            <a:avLst/>
          </a:prstGeom>
          <a:noFill/>
        </p:spPr>
        <p:txBody>
          <a:bodyPr wrap="none" rtlCol="0">
            <a:spAutoFit/>
          </a:bodyPr>
          <a:lstStyle/>
          <a:p>
            <a:r>
              <a:rPr lang="en-US" dirty="0"/>
              <a:t>Ken</a:t>
            </a:r>
          </a:p>
        </p:txBody>
      </p:sp>
      <p:sp>
        <p:nvSpPr>
          <p:cNvPr id="13" name="TextBox 12">
            <a:extLst>
              <a:ext uri="{FF2B5EF4-FFF2-40B4-BE49-F238E27FC236}">
                <a16:creationId xmlns:a16="http://schemas.microsoft.com/office/drawing/2014/main" id="{BC5229DA-A8CE-47A6-87DA-F8397EC2AC4A}"/>
              </a:ext>
            </a:extLst>
          </p:cNvPr>
          <p:cNvSpPr txBox="1"/>
          <p:nvPr/>
        </p:nvSpPr>
        <p:spPr>
          <a:xfrm>
            <a:off x="2804255" y="3417423"/>
            <a:ext cx="633507" cy="369332"/>
          </a:xfrm>
          <a:prstGeom prst="rect">
            <a:avLst/>
          </a:prstGeom>
          <a:noFill/>
        </p:spPr>
        <p:txBody>
          <a:bodyPr wrap="none" rtlCol="0">
            <a:spAutoFit/>
          </a:bodyPr>
          <a:lstStyle/>
          <a:p>
            <a:r>
              <a:rPr lang="en-US" dirty="0"/>
              <a:t>Barb</a:t>
            </a:r>
          </a:p>
        </p:txBody>
      </p:sp>
    </p:spTree>
    <p:extLst>
      <p:ext uri="{BB962C8B-B14F-4D97-AF65-F5344CB8AC3E}">
        <p14:creationId xmlns:p14="http://schemas.microsoft.com/office/powerpoint/2010/main" val="34162600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8772" y="-43828"/>
            <a:ext cx="8229600" cy="1143000"/>
          </a:xfrm>
        </p:spPr>
        <p:txBody>
          <a:bodyPr>
            <a:normAutofit/>
          </a:bodyPr>
          <a:lstStyle/>
          <a:p>
            <a:r>
              <a:rPr lang="en-US" dirty="0"/>
              <a:t> Review: Loss in Consumer Surplus:</a:t>
            </a:r>
            <a:br>
              <a:rPr lang="en-US" dirty="0"/>
            </a:br>
            <a:r>
              <a:rPr lang="en-US" i="1" dirty="0"/>
              <a:t> Step Function Demand</a:t>
            </a:r>
          </a:p>
        </p:txBody>
      </p:sp>
      <p:sp>
        <p:nvSpPr>
          <p:cNvPr id="3" name="Content Placeholder 2"/>
          <p:cNvSpPr>
            <a:spLocks noGrp="1"/>
          </p:cNvSpPr>
          <p:nvPr>
            <p:ph idx="1"/>
          </p:nvPr>
        </p:nvSpPr>
        <p:spPr>
          <a:xfrm>
            <a:off x="1993498" y="1143001"/>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819400" y="2265680"/>
            <a:ext cx="6096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flipH="1">
            <a:off x="3418696" y="2242066"/>
            <a:ext cx="10304" cy="103453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013572" y="5301734"/>
            <a:ext cx="301686" cy="369332"/>
          </a:xfrm>
          <a:prstGeom prst="rect">
            <a:avLst/>
          </a:prstGeom>
          <a:noFill/>
        </p:spPr>
        <p:txBody>
          <a:bodyPr wrap="none" rtlCol="0">
            <a:spAutoFit/>
          </a:bodyPr>
          <a:lstStyle/>
          <a:p>
            <a:r>
              <a:rPr lang="en-US" dirty="0"/>
              <a:t>5</a:t>
            </a:r>
          </a:p>
        </p:txBody>
      </p:sp>
      <p:sp>
        <p:nvSpPr>
          <p:cNvPr id="30" name="TextBox 29"/>
          <p:cNvSpPr txBox="1"/>
          <p:nvPr/>
        </p:nvSpPr>
        <p:spPr>
          <a:xfrm>
            <a:off x="5294343" y="5301734"/>
            <a:ext cx="301686" cy="369332"/>
          </a:xfrm>
          <a:prstGeom prst="rect">
            <a:avLst/>
          </a:prstGeom>
          <a:noFill/>
        </p:spPr>
        <p:txBody>
          <a:bodyPr wrap="none" rtlCol="0">
            <a:spAutoFit/>
          </a:bodyPr>
          <a:lstStyle/>
          <a:p>
            <a:r>
              <a:rPr lang="en-US" dirty="0"/>
              <a:t>4</a:t>
            </a:r>
          </a:p>
        </p:txBody>
      </p:sp>
      <p:sp>
        <p:nvSpPr>
          <p:cNvPr id="32" name="TextBox 31"/>
          <p:cNvSpPr txBox="1"/>
          <p:nvPr/>
        </p:nvSpPr>
        <p:spPr>
          <a:xfrm>
            <a:off x="4585855" y="5301734"/>
            <a:ext cx="301686" cy="369332"/>
          </a:xfrm>
          <a:prstGeom prst="rect">
            <a:avLst/>
          </a:prstGeom>
          <a:noFill/>
        </p:spPr>
        <p:txBody>
          <a:bodyPr wrap="none" rtlCol="0">
            <a:spAutoFit/>
          </a:bodyPr>
          <a:lstStyle/>
          <a:p>
            <a:r>
              <a:rPr lang="en-US" dirty="0"/>
              <a:t>3</a:t>
            </a:r>
          </a:p>
        </p:txBody>
      </p:sp>
      <p:sp>
        <p:nvSpPr>
          <p:cNvPr id="33" name="TextBox 32"/>
          <p:cNvSpPr txBox="1"/>
          <p:nvPr/>
        </p:nvSpPr>
        <p:spPr>
          <a:xfrm flipH="1">
            <a:off x="3898323" y="5306291"/>
            <a:ext cx="342900" cy="369332"/>
          </a:xfrm>
          <a:prstGeom prst="rect">
            <a:avLst/>
          </a:prstGeom>
          <a:noFill/>
        </p:spPr>
        <p:txBody>
          <a:bodyPr wrap="square" rtlCol="0">
            <a:spAutoFit/>
          </a:bodyPr>
          <a:lstStyle/>
          <a:p>
            <a:r>
              <a:rPr lang="en-US" dirty="0"/>
              <a:t>2</a:t>
            </a:r>
          </a:p>
        </p:txBody>
      </p:sp>
      <p:sp>
        <p:nvSpPr>
          <p:cNvPr id="34" name="TextBox 33"/>
          <p:cNvSpPr txBox="1"/>
          <p:nvPr/>
        </p:nvSpPr>
        <p:spPr>
          <a:xfrm flipH="1">
            <a:off x="3257550" y="5306291"/>
            <a:ext cx="342900" cy="369332"/>
          </a:xfrm>
          <a:prstGeom prst="rect">
            <a:avLst/>
          </a:prstGeom>
          <a:noFill/>
        </p:spPr>
        <p:txBody>
          <a:bodyPr wrap="square" rtlCol="0">
            <a:spAutoFit/>
          </a:bodyPr>
          <a:lstStyle/>
          <a:p>
            <a:r>
              <a:rPr lang="en-US" dirty="0"/>
              <a:t>1</a:t>
            </a:r>
          </a:p>
        </p:txBody>
      </p:sp>
      <p:sp>
        <p:nvSpPr>
          <p:cNvPr id="35" name="TextBox 34"/>
          <p:cNvSpPr txBox="1"/>
          <p:nvPr/>
        </p:nvSpPr>
        <p:spPr>
          <a:xfrm flipH="1">
            <a:off x="2133600" y="1163782"/>
            <a:ext cx="685800" cy="369332"/>
          </a:xfrm>
          <a:prstGeom prst="rect">
            <a:avLst/>
          </a:prstGeom>
          <a:noFill/>
        </p:spPr>
        <p:txBody>
          <a:bodyPr wrap="square" rtlCol="0">
            <a:spAutoFit/>
          </a:bodyPr>
          <a:lstStyle/>
          <a:p>
            <a:r>
              <a:rPr lang="en-US" dirty="0"/>
              <a:t>3.50</a:t>
            </a:r>
          </a:p>
        </p:txBody>
      </p:sp>
      <p:sp>
        <p:nvSpPr>
          <p:cNvPr id="36" name="TextBox 35"/>
          <p:cNvSpPr txBox="1"/>
          <p:nvPr/>
        </p:nvSpPr>
        <p:spPr>
          <a:xfrm flipH="1">
            <a:off x="2057400" y="2482334"/>
            <a:ext cx="685800" cy="369332"/>
          </a:xfrm>
          <a:prstGeom prst="rect">
            <a:avLst/>
          </a:prstGeom>
          <a:noFill/>
        </p:spPr>
        <p:txBody>
          <a:bodyPr wrap="square" rtlCol="0">
            <a:spAutoFit/>
          </a:bodyPr>
          <a:lstStyle/>
          <a:p>
            <a:r>
              <a:rPr lang="en-US" dirty="0"/>
              <a:t>2.50</a:t>
            </a:r>
          </a:p>
        </p:txBody>
      </p:sp>
      <p:sp>
        <p:nvSpPr>
          <p:cNvPr id="37" name="TextBox 36"/>
          <p:cNvSpPr txBox="1"/>
          <p:nvPr/>
        </p:nvSpPr>
        <p:spPr>
          <a:xfrm flipH="1">
            <a:off x="2057400" y="3091934"/>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39995" y="3734491"/>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cxnSp>
        <p:nvCxnSpPr>
          <p:cNvPr id="52" name="Straight Connector 51"/>
          <p:cNvCxnSpPr>
            <a:cxnSpLocks/>
          </p:cNvCxnSpPr>
          <p:nvPr/>
        </p:nvCxnSpPr>
        <p:spPr>
          <a:xfrm flipV="1">
            <a:off x="2819400" y="1465678"/>
            <a:ext cx="0" cy="82032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630957" y="5306291"/>
            <a:ext cx="301686" cy="369332"/>
          </a:xfrm>
          <a:prstGeom prst="rect">
            <a:avLst/>
          </a:prstGeom>
          <a:noFill/>
        </p:spPr>
        <p:txBody>
          <a:bodyPr wrap="none" rtlCol="0">
            <a:spAutoFit/>
          </a:bodyPr>
          <a:lstStyle/>
          <a:p>
            <a:r>
              <a:rPr lang="en-US" dirty="0"/>
              <a:t>6</a:t>
            </a:r>
          </a:p>
        </p:txBody>
      </p:sp>
      <p:sp>
        <p:nvSpPr>
          <p:cNvPr id="25" name="TextBox 24">
            <a:extLst>
              <a:ext uri="{FF2B5EF4-FFF2-40B4-BE49-F238E27FC236}">
                <a16:creationId xmlns:a16="http://schemas.microsoft.com/office/drawing/2014/main" id="{FFEE294D-4E18-48FA-B421-2C343383F4EE}"/>
              </a:ext>
            </a:extLst>
          </p:cNvPr>
          <p:cNvSpPr txBox="1"/>
          <p:nvPr/>
        </p:nvSpPr>
        <p:spPr>
          <a:xfrm flipH="1">
            <a:off x="2209800" y="1851050"/>
            <a:ext cx="761995" cy="369332"/>
          </a:xfrm>
          <a:prstGeom prst="rect">
            <a:avLst/>
          </a:prstGeom>
          <a:noFill/>
        </p:spPr>
        <p:txBody>
          <a:bodyPr wrap="square" rtlCol="0">
            <a:spAutoFit/>
          </a:bodyPr>
          <a:lstStyle/>
          <a:p>
            <a:r>
              <a:rPr lang="en-US" dirty="0"/>
              <a:t>3.00</a:t>
            </a:r>
          </a:p>
        </p:txBody>
      </p:sp>
      <p:cxnSp>
        <p:nvCxnSpPr>
          <p:cNvPr id="23" name="Straight Connector 22">
            <a:extLst>
              <a:ext uri="{FF2B5EF4-FFF2-40B4-BE49-F238E27FC236}">
                <a16:creationId xmlns:a16="http://schemas.microsoft.com/office/drawing/2014/main" id="{85B0C28C-0F78-4ACD-9C0E-B23C1EFED7F4}"/>
              </a:ext>
            </a:extLst>
          </p:cNvPr>
          <p:cNvCxnSpPr>
            <a:cxnSpLocks/>
          </p:cNvCxnSpPr>
          <p:nvPr/>
        </p:nvCxnSpPr>
        <p:spPr>
          <a:xfrm>
            <a:off x="3410557" y="3276600"/>
            <a:ext cx="65852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67953A8-A257-4BC1-9AF7-599A8C911C50}"/>
              </a:ext>
            </a:extLst>
          </p:cNvPr>
          <p:cNvCxnSpPr>
            <a:cxnSpLocks/>
          </p:cNvCxnSpPr>
          <p:nvPr/>
        </p:nvCxnSpPr>
        <p:spPr>
          <a:xfrm flipH="1">
            <a:off x="4060225" y="3271952"/>
            <a:ext cx="17688" cy="1909649"/>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3D97F27C-6217-49CC-B0DF-05927A923D26}"/>
              </a:ext>
            </a:extLst>
          </p:cNvPr>
          <p:cNvSpPr txBox="1"/>
          <p:nvPr/>
        </p:nvSpPr>
        <p:spPr>
          <a:xfrm flipH="1">
            <a:off x="6335188" y="4630427"/>
            <a:ext cx="2427807" cy="369332"/>
          </a:xfrm>
          <a:prstGeom prst="rect">
            <a:avLst/>
          </a:prstGeom>
          <a:noFill/>
        </p:spPr>
        <p:txBody>
          <a:bodyPr wrap="square" rtlCol="0">
            <a:spAutoFit/>
          </a:bodyPr>
          <a:lstStyle/>
          <a:p>
            <a:r>
              <a:rPr lang="en-US" b="1" dirty="0">
                <a:solidFill>
                  <a:srgbClr val="0070C0"/>
                </a:solidFill>
              </a:rPr>
              <a:t>Initial Price P1 = $2.00</a:t>
            </a:r>
          </a:p>
        </p:txBody>
      </p:sp>
      <p:cxnSp>
        <p:nvCxnSpPr>
          <p:cNvPr id="43" name="Straight Connector 42">
            <a:extLst>
              <a:ext uri="{FF2B5EF4-FFF2-40B4-BE49-F238E27FC236}">
                <a16:creationId xmlns:a16="http://schemas.microsoft.com/office/drawing/2014/main" id="{D252745F-C32C-4791-85DD-EB1F13B751DD}"/>
              </a:ext>
            </a:extLst>
          </p:cNvPr>
          <p:cNvCxnSpPr>
            <a:cxnSpLocks/>
          </p:cNvCxnSpPr>
          <p:nvPr/>
        </p:nvCxnSpPr>
        <p:spPr>
          <a:xfrm>
            <a:off x="2786546" y="4815093"/>
            <a:ext cx="330945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CD7035E-36ED-4E83-BA09-9C3814B60ECA}"/>
              </a:ext>
            </a:extLst>
          </p:cNvPr>
          <p:cNvCxnSpPr>
            <a:cxnSpLocks/>
          </p:cNvCxnSpPr>
          <p:nvPr/>
        </p:nvCxnSpPr>
        <p:spPr>
          <a:xfrm>
            <a:off x="2786546" y="2721516"/>
            <a:ext cx="3385653"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8484DFB-D8F1-4129-8076-06962122F436}"/>
              </a:ext>
            </a:extLst>
          </p:cNvPr>
          <p:cNvSpPr txBox="1"/>
          <p:nvPr/>
        </p:nvSpPr>
        <p:spPr>
          <a:xfrm flipH="1">
            <a:off x="6215541" y="2503853"/>
            <a:ext cx="3982960" cy="369332"/>
          </a:xfrm>
          <a:prstGeom prst="rect">
            <a:avLst/>
          </a:prstGeom>
          <a:noFill/>
        </p:spPr>
        <p:txBody>
          <a:bodyPr wrap="square" rtlCol="0">
            <a:spAutoFit/>
          </a:bodyPr>
          <a:lstStyle/>
          <a:p>
            <a:r>
              <a:rPr lang="en-US" b="1" dirty="0">
                <a:solidFill>
                  <a:srgbClr val="00B050"/>
                </a:solidFill>
              </a:rPr>
              <a:t>Much Higher Price P2 = $2.50</a:t>
            </a:r>
          </a:p>
        </p:txBody>
      </p:sp>
      <p:cxnSp>
        <p:nvCxnSpPr>
          <p:cNvPr id="11" name="Straight Connector 10">
            <a:extLst>
              <a:ext uri="{FF2B5EF4-FFF2-40B4-BE49-F238E27FC236}">
                <a16:creationId xmlns:a16="http://schemas.microsoft.com/office/drawing/2014/main" id="{81FA658E-FA2F-4A42-8678-1AFC513DB0B7}"/>
              </a:ext>
            </a:extLst>
          </p:cNvPr>
          <p:cNvCxnSpPr>
            <a:cxnSpLocks/>
          </p:cNvCxnSpPr>
          <p:nvPr/>
        </p:nvCxnSpPr>
        <p:spPr>
          <a:xfrm flipV="1">
            <a:off x="3419778" y="3244243"/>
            <a:ext cx="17688" cy="1481677"/>
          </a:xfrm>
          <a:prstGeom prst="line">
            <a:avLst/>
          </a:prstGeom>
          <a:ln w="38100">
            <a:prstDash val="sysDash"/>
          </a:ln>
        </p:spPr>
        <p:style>
          <a:lnRef idx="1">
            <a:schemeClr val="accent2"/>
          </a:lnRef>
          <a:fillRef idx="0">
            <a:schemeClr val="accent2"/>
          </a:fillRef>
          <a:effectRef idx="0">
            <a:schemeClr val="accent2"/>
          </a:effectRef>
          <a:fontRef idx="minor">
            <a:schemeClr val="tx1"/>
          </a:fontRef>
        </p:style>
      </p:cxnSp>
      <p:sp>
        <p:nvSpPr>
          <p:cNvPr id="16" name="Rectangle 15">
            <a:extLst>
              <a:ext uri="{FF2B5EF4-FFF2-40B4-BE49-F238E27FC236}">
                <a16:creationId xmlns:a16="http://schemas.microsoft.com/office/drawing/2014/main" id="{973D6128-622D-45B9-B64B-C57048EE7260}"/>
              </a:ext>
            </a:extLst>
          </p:cNvPr>
          <p:cNvSpPr/>
          <p:nvPr/>
        </p:nvSpPr>
        <p:spPr>
          <a:xfrm>
            <a:off x="2824377" y="2751361"/>
            <a:ext cx="561573" cy="2027912"/>
          </a:xfrm>
          <a:prstGeom prst="rect">
            <a:avLst/>
          </a:prstGeom>
          <a:solidFill>
            <a:schemeClr val="accent2">
              <a:lumMod val="20000"/>
              <a:lumOff val="80000"/>
            </a:schemeClr>
          </a:solidFill>
          <a:ln>
            <a:solidFill>
              <a:srgbClr val="FFEAD9">
                <a:alpha val="12941"/>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B</a:t>
            </a:r>
          </a:p>
        </p:txBody>
      </p:sp>
      <p:sp>
        <p:nvSpPr>
          <p:cNvPr id="47" name="Rectangle 46">
            <a:extLst>
              <a:ext uri="{FF2B5EF4-FFF2-40B4-BE49-F238E27FC236}">
                <a16:creationId xmlns:a16="http://schemas.microsoft.com/office/drawing/2014/main" id="{3FE02CF3-FFDC-49CC-8CC4-A7C158DD801D}"/>
              </a:ext>
            </a:extLst>
          </p:cNvPr>
          <p:cNvSpPr/>
          <p:nvPr/>
        </p:nvSpPr>
        <p:spPr>
          <a:xfrm>
            <a:off x="3437467" y="3294951"/>
            <a:ext cx="604705" cy="1474796"/>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t="100000" r="100000"/>
            </a:path>
            <a:tileRect l="-100000" b="-100000"/>
          </a:gradFill>
          <a:ln>
            <a:solidFill>
              <a:srgbClr val="FFEAD9">
                <a:alpha val="12941"/>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K</a:t>
            </a:r>
          </a:p>
        </p:txBody>
      </p:sp>
      <p:sp>
        <p:nvSpPr>
          <p:cNvPr id="4" name="Slide Number Placeholder 3">
            <a:extLst>
              <a:ext uri="{FF2B5EF4-FFF2-40B4-BE49-F238E27FC236}">
                <a16:creationId xmlns:a16="http://schemas.microsoft.com/office/drawing/2014/main" id="{772A2EC4-A76C-4DCB-B7ED-F2D0EA86146D}"/>
              </a:ext>
            </a:extLst>
          </p:cNvPr>
          <p:cNvSpPr>
            <a:spLocks noGrp="1"/>
          </p:cNvSpPr>
          <p:nvPr>
            <p:ph type="sldNum" sz="quarter" idx="12"/>
          </p:nvPr>
        </p:nvSpPr>
        <p:spPr/>
        <p:txBody>
          <a:bodyPr/>
          <a:lstStyle/>
          <a:p>
            <a:fld id="{2D3B227A-F6FA-48EA-A684-49106483E6A4}" type="slidenum">
              <a:rPr lang="en-US" smtClean="0"/>
              <a:t>44</a:t>
            </a:fld>
            <a:endParaRPr lang="en-US"/>
          </a:p>
        </p:txBody>
      </p:sp>
      <p:sp>
        <p:nvSpPr>
          <p:cNvPr id="6" name="Oval 5">
            <a:extLst>
              <a:ext uri="{FF2B5EF4-FFF2-40B4-BE49-F238E27FC236}">
                <a16:creationId xmlns:a16="http://schemas.microsoft.com/office/drawing/2014/main" id="{61A11F56-F052-4C89-A677-354BE39C9D51}"/>
              </a:ext>
            </a:extLst>
          </p:cNvPr>
          <p:cNvSpPr/>
          <p:nvPr/>
        </p:nvSpPr>
        <p:spPr>
          <a:xfrm flipV="1">
            <a:off x="3363884" y="2645465"/>
            <a:ext cx="93344" cy="948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8B3D1CB-A5E4-45FD-B8E4-D3EBABB410B0}"/>
              </a:ext>
            </a:extLst>
          </p:cNvPr>
          <p:cNvSpPr/>
          <p:nvPr/>
        </p:nvSpPr>
        <p:spPr>
          <a:xfrm flipV="1">
            <a:off x="4038844" y="4750621"/>
            <a:ext cx="93344" cy="948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67335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ight Triangle 15">
            <a:extLst>
              <a:ext uri="{FF2B5EF4-FFF2-40B4-BE49-F238E27FC236}">
                <a16:creationId xmlns:a16="http://schemas.microsoft.com/office/drawing/2014/main" id="{B81546AE-DFDE-4728-8A7D-7D5352D4A591}"/>
              </a:ext>
            </a:extLst>
          </p:cNvPr>
          <p:cNvSpPr/>
          <p:nvPr/>
        </p:nvSpPr>
        <p:spPr>
          <a:xfrm>
            <a:off x="3868604" y="2990889"/>
            <a:ext cx="1828660" cy="1803585"/>
          </a:xfrm>
          <a:prstGeom prst="rtTriangl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a:p>
            <a:pPr algn="ctr"/>
            <a:r>
              <a:rPr lang="en-US" sz="2000" b="1" dirty="0" err="1">
                <a:solidFill>
                  <a:schemeClr val="tx1"/>
                </a:solidFill>
              </a:rPr>
              <a:t>DWL</a:t>
            </a:r>
            <a:r>
              <a:rPr lang="en-US" sz="1600" b="1" dirty="0" err="1">
                <a:solidFill>
                  <a:schemeClr val="tx1"/>
                </a:solidFill>
              </a:rPr>
              <a:t>c</a:t>
            </a:r>
            <a:endParaRPr lang="en-US" sz="2000" b="1" dirty="0">
              <a:solidFill>
                <a:schemeClr val="tx1"/>
              </a:solidFill>
            </a:endParaRPr>
          </a:p>
        </p:txBody>
      </p:sp>
      <p:grpSp>
        <p:nvGrpSpPr>
          <p:cNvPr id="231" name="Group 230">
            <a:extLst>
              <a:ext uri="{FF2B5EF4-FFF2-40B4-BE49-F238E27FC236}">
                <a16:creationId xmlns:a16="http://schemas.microsoft.com/office/drawing/2014/main" id="{66971E4E-314F-4AFE-A476-51D79BC216FE}"/>
              </a:ext>
            </a:extLst>
          </p:cNvPr>
          <p:cNvGrpSpPr/>
          <p:nvPr/>
        </p:nvGrpSpPr>
        <p:grpSpPr>
          <a:xfrm>
            <a:off x="2842291" y="2108150"/>
            <a:ext cx="3191150" cy="3204775"/>
            <a:chOff x="1609450" y="1953218"/>
            <a:chExt cx="3191150" cy="3204775"/>
          </a:xfrm>
        </p:grpSpPr>
        <p:grpSp>
          <p:nvGrpSpPr>
            <p:cNvPr id="230" name="Group 229">
              <a:extLst>
                <a:ext uri="{FF2B5EF4-FFF2-40B4-BE49-F238E27FC236}">
                  <a16:creationId xmlns:a16="http://schemas.microsoft.com/office/drawing/2014/main" id="{ECF101D5-2CAD-440C-A306-CBDF8D27C89D}"/>
                </a:ext>
              </a:extLst>
            </p:cNvPr>
            <p:cNvGrpSpPr/>
            <p:nvPr/>
          </p:nvGrpSpPr>
          <p:grpSpPr>
            <a:xfrm>
              <a:off x="1609450" y="1953218"/>
              <a:ext cx="2965450" cy="2752722"/>
              <a:chOff x="1301750" y="2022515"/>
              <a:chExt cx="2965450" cy="2752722"/>
            </a:xfrm>
          </p:grpSpPr>
          <p:cxnSp>
            <p:nvCxnSpPr>
              <p:cNvPr id="197" name="Straight Connector 196">
                <a:extLst>
                  <a:ext uri="{FF2B5EF4-FFF2-40B4-BE49-F238E27FC236}">
                    <a16:creationId xmlns:a16="http://schemas.microsoft.com/office/drawing/2014/main" id="{D6BB3063-6F8E-49E1-A7DE-699A2FEF02D3}"/>
                  </a:ext>
                </a:extLst>
              </p:cNvPr>
              <p:cNvCxnSpPr/>
              <p:nvPr/>
            </p:nvCxnSpPr>
            <p:spPr>
              <a:xfrm>
                <a:off x="1301750" y="2022515"/>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1" name="Straight Connector 200">
                <a:extLst>
                  <a:ext uri="{FF2B5EF4-FFF2-40B4-BE49-F238E27FC236}">
                    <a16:creationId xmlns:a16="http://schemas.microsoft.com/office/drawing/2014/main" id="{B5565418-A4B6-4D80-89C4-211534CA00CD}"/>
                  </a:ext>
                </a:extLst>
              </p:cNvPr>
              <p:cNvCxnSpPr/>
              <p:nvPr/>
            </p:nvCxnSpPr>
            <p:spPr>
              <a:xfrm>
                <a:off x="1530350" y="2022515"/>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2" name="Straight Connector 201">
                <a:extLst>
                  <a:ext uri="{FF2B5EF4-FFF2-40B4-BE49-F238E27FC236}">
                    <a16:creationId xmlns:a16="http://schemas.microsoft.com/office/drawing/2014/main" id="{90ADB6CF-C5D7-4E04-B737-27CABE425984}"/>
                  </a:ext>
                </a:extLst>
              </p:cNvPr>
              <p:cNvCxnSpPr/>
              <p:nvPr/>
            </p:nvCxnSpPr>
            <p:spPr>
              <a:xfrm>
                <a:off x="1530350" y="22527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3" name="Straight Connector 202">
                <a:extLst>
                  <a:ext uri="{FF2B5EF4-FFF2-40B4-BE49-F238E27FC236}">
                    <a16:creationId xmlns:a16="http://schemas.microsoft.com/office/drawing/2014/main" id="{22D6CAAC-DB9A-4C1B-8F2C-16C059D43F21}"/>
                  </a:ext>
                </a:extLst>
              </p:cNvPr>
              <p:cNvCxnSpPr/>
              <p:nvPr/>
            </p:nvCxnSpPr>
            <p:spPr>
              <a:xfrm>
                <a:off x="1758950" y="22527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4" name="Straight Connector 203">
                <a:extLst>
                  <a:ext uri="{FF2B5EF4-FFF2-40B4-BE49-F238E27FC236}">
                    <a16:creationId xmlns:a16="http://schemas.microsoft.com/office/drawing/2014/main" id="{BA0743E8-34F3-449A-B039-D7772EC70AF3}"/>
                  </a:ext>
                </a:extLst>
              </p:cNvPr>
              <p:cNvCxnSpPr/>
              <p:nvPr/>
            </p:nvCxnSpPr>
            <p:spPr>
              <a:xfrm>
                <a:off x="1758950" y="24813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5" name="Straight Connector 204">
                <a:extLst>
                  <a:ext uri="{FF2B5EF4-FFF2-40B4-BE49-F238E27FC236}">
                    <a16:creationId xmlns:a16="http://schemas.microsoft.com/office/drawing/2014/main" id="{9456519B-5DEC-4324-8257-AFB61213BFD3}"/>
                  </a:ext>
                </a:extLst>
              </p:cNvPr>
              <p:cNvCxnSpPr/>
              <p:nvPr/>
            </p:nvCxnSpPr>
            <p:spPr>
              <a:xfrm>
                <a:off x="1987550" y="24813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6" name="Straight Connector 205">
                <a:extLst>
                  <a:ext uri="{FF2B5EF4-FFF2-40B4-BE49-F238E27FC236}">
                    <a16:creationId xmlns:a16="http://schemas.microsoft.com/office/drawing/2014/main" id="{9C83C2EE-7F7B-45EE-B7C2-07BFCE7E097A}"/>
                  </a:ext>
                </a:extLst>
              </p:cNvPr>
              <p:cNvCxnSpPr/>
              <p:nvPr/>
            </p:nvCxnSpPr>
            <p:spPr>
              <a:xfrm>
                <a:off x="1987550" y="27114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7" name="Straight Connector 206">
                <a:extLst>
                  <a:ext uri="{FF2B5EF4-FFF2-40B4-BE49-F238E27FC236}">
                    <a16:creationId xmlns:a16="http://schemas.microsoft.com/office/drawing/2014/main" id="{65A1F9A6-1BA7-4B63-97A6-D7D51D9D817F}"/>
                  </a:ext>
                </a:extLst>
              </p:cNvPr>
              <p:cNvCxnSpPr/>
              <p:nvPr/>
            </p:nvCxnSpPr>
            <p:spPr>
              <a:xfrm>
                <a:off x="2216150" y="27114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8" name="Straight Connector 207">
                <a:extLst>
                  <a:ext uri="{FF2B5EF4-FFF2-40B4-BE49-F238E27FC236}">
                    <a16:creationId xmlns:a16="http://schemas.microsoft.com/office/drawing/2014/main" id="{B830EFE8-11E1-4786-ABE0-39A3DE62FAE3}"/>
                  </a:ext>
                </a:extLst>
              </p:cNvPr>
              <p:cNvCxnSpPr/>
              <p:nvPr/>
            </p:nvCxnSpPr>
            <p:spPr>
              <a:xfrm>
                <a:off x="2216150" y="29400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9" name="Straight Connector 208">
                <a:extLst>
                  <a:ext uri="{FF2B5EF4-FFF2-40B4-BE49-F238E27FC236}">
                    <a16:creationId xmlns:a16="http://schemas.microsoft.com/office/drawing/2014/main" id="{894BFE2B-EECE-47CD-A367-61EE7263AD48}"/>
                  </a:ext>
                </a:extLst>
              </p:cNvPr>
              <p:cNvCxnSpPr/>
              <p:nvPr/>
            </p:nvCxnSpPr>
            <p:spPr>
              <a:xfrm>
                <a:off x="2444750" y="29400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0" name="Straight Connector 209">
                <a:extLst>
                  <a:ext uri="{FF2B5EF4-FFF2-40B4-BE49-F238E27FC236}">
                    <a16:creationId xmlns:a16="http://schemas.microsoft.com/office/drawing/2014/main" id="{F8494335-B7D4-4921-8EDE-9FF228B1CA64}"/>
                  </a:ext>
                </a:extLst>
              </p:cNvPr>
              <p:cNvCxnSpPr/>
              <p:nvPr/>
            </p:nvCxnSpPr>
            <p:spPr>
              <a:xfrm>
                <a:off x="2444750" y="31702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1" name="Straight Connector 210">
                <a:extLst>
                  <a:ext uri="{FF2B5EF4-FFF2-40B4-BE49-F238E27FC236}">
                    <a16:creationId xmlns:a16="http://schemas.microsoft.com/office/drawing/2014/main" id="{3C8EF3E2-9D32-44CC-B91E-085633501049}"/>
                  </a:ext>
                </a:extLst>
              </p:cNvPr>
              <p:cNvCxnSpPr/>
              <p:nvPr/>
            </p:nvCxnSpPr>
            <p:spPr>
              <a:xfrm>
                <a:off x="2673350" y="31702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2" name="Straight Connector 211">
                <a:extLst>
                  <a:ext uri="{FF2B5EF4-FFF2-40B4-BE49-F238E27FC236}">
                    <a16:creationId xmlns:a16="http://schemas.microsoft.com/office/drawing/2014/main" id="{6FBC716D-E7FD-43A4-BF0A-AA55A3503191}"/>
                  </a:ext>
                </a:extLst>
              </p:cNvPr>
              <p:cNvCxnSpPr/>
              <p:nvPr/>
            </p:nvCxnSpPr>
            <p:spPr>
              <a:xfrm>
                <a:off x="2673350" y="33988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3" name="Straight Connector 212">
                <a:extLst>
                  <a:ext uri="{FF2B5EF4-FFF2-40B4-BE49-F238E27FC236}">
                    <a16:creationId xmlns:a16="http://schemas.microsoft.com/office/drawing/2014/main" id="{605BA705-D25B-40D2-9C11-3733AF3C49D3}"/>
                  </a:ext>
                </a:extLst>
              </p:cNvPr>
              <p:cNvCxnSpPr/>
              <p:nvPr/>
            </p:nvCxnSpPr>
            <p:spPr>
              <a:xfrm>
                <a:off x="2901950" y="33988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4" name="Straight Connector 213">
                <a:extLst>
                  <a:ext uri="{FF2B5EF4-FFF2-40B4-BE49-F238E27FC236}">
                    <a16:creationId xmlns:a16="http://schemas.microsoft.com/office/drawing/2014/main" id="{5A10AC9D-220A-4F0E-8452-C7348C1A0F5A}"/>
                  </a:ext>
                </a:extLst>
              </p:cNvPr>
              <p:cNvCxnSpPr/>
              <p:nvPr/>
            </p:nvCxnSpPr>
            <p:spPr>
              <a:xfrm>
                <a:off x="2901950" y="36290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5" name="Straight Connector 214">
                <a:extLst>
                  <a:ext uri="{FF2B5EF4-FFF2-40B4-BE49-F238E27FC236}">
                    <a16:creationId xmlns:a16="http://schemas.microsoft.com/office/drawing/2014/main" id="{5652C405-0EEE-411D-AE57-EB9E229B2CBD}"/>
                  </a:ext>
                </a:extLst>
              </p:cNvPr>
              <p:cNvCxnSpPr/>
              <p:nvPr/>
            </p:nvCxnSpPr>
            <p:spPr>
              <a:xfrm>
                <a:off x="3130550" y="36290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6" name="Straight Connector 215">
                <a:extLst>
                  <a:ext uri="{FF2B5EF4-FFF2-40B4-BE49-F238E27FC236}">
                    <a16:creationId xmlns:a16="http://schemas.microsoft.com/office/drawing/2014/main" id="{07F1A74D-7747-48F0-8E64-760FE6793545}"/>
                  </a:ext>
                </a:extLst>
              </p:cNvPr>
              <p:cNvCxnSpPr/>
              <p:nvPr/>
            </p:nvCxnSpPr>
            <p:spPr>
              <a:xfrm>
                <a:off x="3130550" y="38576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7" name="Straight Connector 216">
                <a:extLst>
                  <a:ext uri="{FF2B5EF4-FFF2-40B4-BE49-F238E27FC236}">
                    <a16:creationId xmlns:a16="http://schemas.microsoft.com/office/drawing/2014/main" id="{6B262134-D188-4A8B-B626-4DA406AC7905}"/>
                  </a:ext>
                </a:extLst>
              </p:cNvPr>
              <p:cNvCxnSpPr/>
              <p:nvPr/>
            </p:nvCxnSpPr>
            <p:spPr>
              <a:xfrm>
                <a:off x="3359150" y="38576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8" name="Straight Connector 217">
                <a:extLst>
                  <a:ext uri="{FF2B5EF4-FFF2-40B4-BE49-F238E27FC236}">
                    <a16:creationId xmlns:a16="http://schemas.microsoft.com/office/drawing/2014/main" id="{A7DB71EA-AC3F-45AF-8BC3-E28B9ACBAF41}"/>
                  </a:ext>
                </a:extLst>
              </p:cNvPr>
              <p:cNvCxnSpPr/>
              <p:nvPr/>
            </p:nvCxnSpPr>
            <p:spPr>
              <a:xfrm>
                <a:off x="3359150" y="40878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9" name="Straight Connector 218">
                <a:extLst>
                  <a:ext uri="{FF2B5EF4-FFF2-40B4-BE49-F238E27FC236}">
                    <a16:creationId xmlns:a16="http://schemas.microsoft.com/office/drawing/2014/main" id="{3EF6FB63-9CB2-4AC0-8BFD-3F9F99EBAFDF}"/>
                  </a:ext>
                </a:extLst>
              </p:cNvPr>
              <p:cNvCxnSpPr/>
              <p:nvPr/>
            </p:nvCxnSpPr>
            <p:spPr>
              <a:xfrm>
                <a:off x="3587750" y="40878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0" name="Straight Connector 219">
                <a:extLst>
                  <a:ext uri="{FF2B5EF4-FFF2-40B4-BE49-F238E27FC236}">
                    <a16:creationId xmlns:a16="http://schemas.microsoft.com/office/drawing/2014/main" id="{E3D37D49-E124-4F0D-BBFB-BCFAF4EC4802}"/>
                  </a:ext>
                </a:extLst>
              </p:cNvPr>
              <p:cNvCxnSpPr/>
              <p:nvPr/>
            </p:nvCxnSpPr>
            <p:spPr>
              <a:xfrm>
                <a:off x="3587750" y="43164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1" name="Straight Connector 220">
                <a:extLst>
                  <a:ext uri="{FF2B5EF4-FFF2-40B4-BE49-F238E27FC236}">
                    <a16:creationId xmlns:a16="http://schemas.microsoft.com/office/drawing/2014/main" id="{583B6119-129C-4091-BA46-321598742CB2}"/>
                  </a:ext>
                </a:extLst>
              </p:cNvPr>
              <p:cNvCxnSpPr/>
              <p:nvPr/>
            </p:nvCxnSpPr>
            <p:spPr>
              <a:xfrm>
                <a:off x="3816350" y="43164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2" name="Straight Connector 221">
                <a:extLst>
                  <a:ext uri="{FF2B5EF4-FFF2-40B4-BE49-F238E27FC236}">
                    <a16:creationId xmlns:a16="http://schemas.microsoft.com/office/drawing/2014/main" id="{38DDFEC2-971E-4959-AA5C-A9B00CE740E7}"/>
                  </a:ext>
                </a:extLst>
              </p:cNvPr>
              <p:cNvCxnSpPr/>
              <p:nvPr/>
            </p:nvCxnSpPr>
            <p:spPr>
              <a:xfrm>
                <a:off x="3816350" y="45466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3" name="Straight Connector 222">
                <a:extLst>
                  <a:ext uri="{FF2B5EF4-FFF2-40B4-BE49-F238E27FC236}">
                    <a16:creationId xmlns:a16="http://schemas.microsoft.com/office/drawing/2014/main" id="{C13F9B27-C22E-4901-B70B-81B82B79F304}"/>
                  </a:ext>
                </a:extLst>
              </p:cNvPr>
              <p:cNvCxnSpPr/>
              <p:nvPr/>
            </p:nvCxnSpPr>
            <p:spPr>
              <a:xfrm>
                <a:off x="4044950" y="4546637"/>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4" name="Straight Connector 223">
                <a:extLst>
                  <a:ext uri="{FF2B5EF4-FFF2-40B4-BE49-F238E27FC236}">
                    <a16:creationId xmlns:a16="http://schemas.microsoft.com/office/drawing/2014/main" id="{4F50558A-74BE-474B-BDB6-989333CCFCC5}"/>
                  </a:ext>
                </a:extLst>
              </p:cNvPr>
              <p:cNvCxnSpPr/>
              <p:nvPr/>
            </p:nvCxnSpPr>
            <p:spPr>
              <a:xfrm>
                <a:off x="4038600" y="47752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grpSp>
        <p:cxnSp>
          <p:nvCxnSpPr>
            <p:cNvPr id="225" name="Straight Connector 224">
              <a:extLst>
                <a:ext uri="{FF2B5EF4-FFF2-40B4-BE49-F238E27FC236}">
                  <a16:creationId xmlns:a16="http://schemas.microsoft.com/office/drawing/2014/main" id="{06B60B31-B299-4943-906C-40C13F3F528F}"/>
                </a:ext>
              </a:extLst>
            </p:cNvPr>
            <p:cNvCxnSpPr/>
            <p:nvPr/>
          </p:nvCxnSpPr>
          <p:spPr>
            <a:xfrm>
              <a:off x="4572000" y="47007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6" name="Straight Connector 225">
              <a:extLst>
                <a:ext uri="{FF2B5EF4-FFF2-40B4-BE49-F238E27FC236}">
                  <a16:creationId xmlns:a16="http://schemas.microsoft.com/office/drawing/2014/main" id="{EE37804C-F9C4-4508-90D0-70B150311388}"/>
                </a:ext>
              </a:extLst>
            </p:cNvPr>
            <p:cNvCxnSpPr/>
            <p:nvPr/>
          </p:nvCxnSpPr>
          <p:spPr>
            <a:xfrm>
              <a:off x="4572000" y="492939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7" name="Straight Connector 226">
              <a:extLst>
                <a:ext uri="{FF2B5EF4-FFF2-40B4-BE49-F238E27FC236}">
                  <a16:creationId xmlns:a16="http://schemas.microsoft.com/office/drawing/2014/main" id="{E5215729-C06E-4063-AFEB-E15981C7D0E5}"/>
                </a:ext>
              </a:extLst>
            </p:cNvPr>
            <p:cNvCxnSpPr/>
            <p:nvPr/>
          </p:nvCxnSpPr>
          <p:spPr>
            <a:xfrm>
              <a:off x="4800600" y="49293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grpSp>
      <p:sp>
        <p:nvSpPr>
          <p:cNvPr id="2" name="Title 1"/>
          <p:cNvSpPr>
            <a:spLocks noGrp="1"/>
          </p:cNvSpPr>
          <p:nvPr>
            <p:ph type="title"/>
          </p:nvPr>
        </p:nvSpPr>
        <p:spPr>
          <a:xfrm>
            <a:off x="1993498" y="20782"/>
            <a:ext cx="8229600" cy="1143000"/>
          </a:xfrm>
        </p:spPr>
        <p:txBody>
          <a:bodyPr>
            <a:noAutofit/>
          </a:bodyPr>
          <a:lstStyle/>
          <a:p>
            <a:r>
              <a:rPr lang="en-US" dirty="0"/>
              <a:t>Overall Consumer Loss from Price Increase:</a:t>
            </a:r>
            <a:br>
              <a:rPr lang="en-US" dirty="0"/>
            </a:br>
            <a:r>
              <a:rPr lang="en-US" i="1" dirty="0"/>
              <a:t>“Smoothed” Market Demand</a:t>
            </a:r>
          </a:p>
        </p:txBody>
      </p:sp>
      <p:sp>
        <p:nvSpPr>
          <p:cNvPr id="3" name="Content Placeholder 2"/>
          <p:cNvSpPr>
            <a:spLocks noGrp="1"/>
          </p:cNvSpPr>
          <p:nvPr>
            <p:ph idx="1"/>
          </p:nvPr>
        </p:nvSpPr>
        <p:spPr>
          <a:xfrm>
            <a:off x="1993498" y="1143000"/>
            <a:ext cx="8229600" cy="4865399"/>
          </a:xfrm>
        </p:spPr>
        <p:txBody>
          <a:bodyPr/>
          <a:lstStyle/>
          <a:p>
            <a:pPr marL="0" indent="0">
              <a:buNone/>
            </a:pPr>
            <a:r>
              <a:rPr lang="en-US" b="1"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414089" y="5253783"/>
            <a:ext cx="535724" cy="369332"/>
          </a:xfrm>
          <a:prstGeom prst="rect">
            <a:avLst/>
          </a:prstGeom>
          <a:noFill/>
        </p:spPr>
        <p:txBody>
          <a:bodyPr wrap="none" rtlCol="0">
            <a:spAutoFit/>
          </a:bodyPr>
          <a:lstStyle/>
          <a:p>
            <a:r>
              <a:rPr lang="en-US" dirty="0"/>
              <a:t>300</a:t>
            </a:r>
          </a:p>
        </p:txBody>
      </p:sp>
      <p:sp>
        <p:nvSpPr>
          <p:cNvPr id="33" name="TextBox 32"/>
          <p:cNvSpPr txBox="1"/>
          <p:nvPr/>
        </p:nvSpPr>
        <p:spPr>
          <a:xfrm flipH="1">
            <a:off x="3648139" y="5281848"/>
            <a:ext cx="640773" cy="369332"/>
          </a:xfrm>
          <a:prstGeom prst="rect">
            <a:avLst/>
          </a:prstGeom>
          <a:noFill/>
        </p:spPr>
        <p:txBody>
          <a:bodyPr wrap="square" rtlCol="0">
            <a:spAutoFit/>
          </a:bodyPr>
          <a:lstStyle/>
          <a:p>
            <a:r>
              <a:rPr lang="en-US" dirty="0"/>
              <a:t>200</a:t>
            </a:r>
          </a:p>
        </p:txBody>
      </p:sp>
      <p:sp>
        <p:nvSpPr>
          <p:cNvPr id="35" name="TextBox 34"/>
          <p:cNvSpPr txBox="1"/>
          <p:nvPr/>
        </p:nvSpPr>
        <p:spPr>
          <a:xfrm flipH="1">
            <a:off x="2057400" y="1872734"/>
            <a:ext cx="685800" cy="369332"/>
          </a:xfrm>
          <a:prstGeom prst="rect">
            <a:avLst/>
          </a:prstGeom>
          <a:noFill/>
        </p:spPr>
        <p:txBody>
          <a:bodyPr wrap="square" rtlCol="0">
            <a:spAutoFit/>
          </a:bodyPr>
          <a:lstStyle/>
          <a:p>
            <a:r>
              <a:rPr lang="en-US" dirty="0"/>
              <a:t>3.00</a:t>
            </a:r>
          </a:p>
        </p:txBody>
      </p:sp>
      <p:sp>
        <p:nvSpPr>
          <p:cNvPr id="36" name="TextBox 35"/>
          <p:cNvSpPr txBox="1"/>
          <p:nvPr/>
        </p:nvSpPr>
        <p:spPr>
          <a:xfrm flipH="1">
            <a:off x="2117173" y="2762649"/>
            <a:ext cx="685800" cy="369332"/>
          </a:xfrm>
          <a:prstGeom prst="rect">
            <a:avLst/>
          </a:prstGeom>
          <a:noFill/>
        </p:spPr>
        <p:txBody>
          <a:bodyPr wrap="square" rtlCol="0">
            <a:spAutoFit/>
          </a:bodyPr>
          <a:lstStyle/>
          <a:p>
            <a:r>
              <a:rPr lang="en-US" dirty="0"/>
              <a:t>2.50</a:t>
            </a:r>
          </a:p>
        </p:txBody>
      </p:sp>
      <p:sp>
        <p:nvSpPr>
          <p:cNvPr id="37" name="TextBox 36"/>
          <p:cNvSpPr txBox="1"/>
          <p:nvPr/>
        </p:nvSpPr>
        <p:spPr>
          <a:xfrm flipH="1">
            <a:off x="2151681" y="3210133"/>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57400" y="3701534"/>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sp>
        <p:nvSpPr>
          <p:cNvPr id="57" name="TextBox 56"/>
          <p:cNvSpPr txBox="1"/>
          <p:nvPr/>
        </p:nvSpPr>
        <p:spPr>
          <a:xfrm>
            <a:off x="6396317" y="5271068"/>
            <a:ext cx="535724" cy="369332"/>
          </a:xfrm>
          <a:prstGeom prst="rect">
            <a:avLst/>
          </a:prstGeom>
          <a:noFill/>
        </p:spPr>
        <p:txBody>
          <a:bodyPr wrap="none" rtlCol="0">
            <a:spAutoFit/>
          </a:bodyPr>
          <a:lstStyle/>
          <a:p>
            <a:r>
              <a:rPr lang="en-US" dirty="0"/>
              <a:t>600</a:t>
            </a:r>
          </a:p>
        </p:txBody>
      </p:sp>
      <p:cxnSp>
        <p:nvCxnSpPr>
          <p:cNvPr id="6" name="Straight Connector 5"/>
          <p:cNvCxnSpPr>
            <a:cxnSpLocks/>
          </p:cNvCxnSpPr>
          <p:nvPr/>
        </p:nvCxnSpPr>
        <p:spPr>
          <a:xfrm>
            <a:off x="2819400" y="1938037"/>
            <a:ext cx="3288898" cy="3275323"/>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7C3FD1E-018D-4EA1-B381-9FDA98A89741}"/>
              </a:ext>
            </a:extLst>
          </p:cNvPr>
          <p:cNvSpPr txBox="1"/>
          <p:nvPr/>
        </p:nvSpPr>
        <p:spPr>
          <a:xfrm>
            <a:off x="4353094" y="1633967"/>
            <a:ext cx="5171906" cy="646331"/>
          </a:xfrm>
          <a:prstGeom prst="rect">
            <a:avLst/>
          </a:prstGeom>
          <a:noFill/>
          <a:ln w="28575">
            <a:solidFill>
              <a:srgbClr val="C00000"/>
            </a:solidFill>
          </a:ln>
        </p:spPr>
        <p:txBody>
          <a:bodyPr wrap="square" rtlCol="0">
            <a:spAutoFit/>
          </a:bodyPr>
          <a:lstStyle/>
          <a:p>
            <a:r>
              <a:rPr lang="en-US" b="1" dirty="0">
                <a:solidFill>
                  <a:srgbClr val="C00000"/>
                </a:solidFill>
              </a:rPr>
              <a:t>Monopoly Overcharge (Mo)= Pink Rectangle Deadweight Loss (</a:t>
            </a:r>
            <a:r>
              <a:rPr lang="en-US" b="1" dirty="0" err="1">
                <a:solidFill>
                  <a:srgbClr val="C00000"/>
                </a:solidFill>
              </a:rPr>
              <a:t>DWLc</a:t>
            </a:r>
            <a:r>
              <a:rPr lang="en-US" b="1" dirty="0">
                <a:solidFill>
                  <a:srgbClr val="C00000"/>
                </a:solidFill>
              </a:rPr>
              <a:t>)= </a:t>
            </a:r>
            <a:r>
              <a:rPr lang="en-US" b="1" dirty="0" err="1">
                <a:solidFill>
                  <a:srgbClr val="C00000"/>
                </a:solidFill>
              </a:rPr>
              <a:t>Orangish</a:t>
            </a:r>
            <a:r>
              <a:rPr lang="en-US" b="1" dirty="0">
                <a:solidFill>
                  <a:srgbClr val="C00000"/>
                </a:solidFill>
              </a:rPr>
              <a:t> Triangle</a:t>
            </a:r>
          </a:p>
        </p:txBody>
      </p:sp>
      <p:cxnSp>
        <p:nvCxnSpPr>
          <p:cNvPr id="52" name="Straight Connector 51">
            <a:extLst>
              <a:ext uri="{FF2B5EF4-FFF2-40B4-BE49-F238E27FC236}">
                <a16:creationId xmlns:a16="http://schemas.microsoft.com/office/drawing/2014/main" id="{7814F7EE-CA4E-4BFF-8AB8-C810B17E0667}"/>
              </a:ext>
            </a:extLst>
          </p:cNvPr>
          <p:cNvCxnSpPr>
            <a:cxnSpLocks/>
          </p:cNvCxnSpPr>
          <p:nvPr/>
        </p:nvCxnSpPr>
        <p:spPr>
          <a:xfrm>
            <a:off x="2786546" y="2989779"/>
            <a:ext cx="3919055"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4890B2F-759F-4051-9E59-AD685817040B}"/>
              </a:ext>
            </a:extLst>
          </p:cNvPr>
          <p:cNvCxnSpPr>
            <a:cxnSpLocks/>
          </p:cNvCxnSpPr>
          <p:nvPr/>
        </p:nvCxnSpPr>
        <p:spPr>
          <a:xfrm>
            <a:off x="2786545" y="4815093"/>
            <a:ext cx="393548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8A17A0CB-048B-4944-A61E-46869005D539}"/>
              </a:ext>
            </a:extLst>
          </p:cNvPr>
          <p:cNvSpPr txBox="1"/>
          <p:nvPr/>
        </p:nvSpPr>
        <p:spPr>
          <a:xfrm flipH="1">
            <a:off x="6921903" y="4594497"/>
            <a:ext cx="2427807" cy="369332"/>
          </a:xfrm>
          <a:prstGeom prst="rect">
            <a:avLst/>
          </a:prstGeom>
          <a:noFill/>
        </p:spPr>
        <p:txBody>
          <a:bodyPr wrap="square" rtlCol="0">
            <a:spAutoFit/>
          </a:bodyPr>
          <a:lstStyle/>
          <a:p>
            <a:r>
              <a:rPr lang="en-US" b="1" dirty="0">
                <a:solidFill>
                  <a:srgbClr val="0070C0"/>
                </a:solidFill>
              </a:rPr>
              <a:t>Initial Price P1 = $2.00</a:t>
            </a:r>
          </a:p>
        </p:txBody>
      </p:sp>
      <p:sp>
        <p:nvSpPr>
          <p:cNvPr id="55" name="TextBox 54">
            <a:extLst>
              <a:ext uri="{FF2B5EF4-FFF2-40B4-BE49-F238E27FC236}">
                <a16:creationId xmlns:a16="http://schemas.microsoft.com/office/drawing/2014/main" id="{A2F48E39-6A99-471F-BB8E-F551CF018827}"/>
              </a:ext>
            </a:extLst>
          </p:cNvPr>
          <p:cNvSpPr txBox="1"/>
          <p:nvPr/>
        </p:nvSpPr>
        <p:spPr>
          <a:xfrm flipH="1">
            <a:off x="6722027" y="2822052"/>
            <a:ext cx="3982960" cy="369332"/>
          </a:xfrm>
          <a:prstGeom prst="rect">
            <a:avLst/>
          </a:prstGeom>
          <a:noFill/>
        </p:spPr>
        <p:txBody>
          <a:bodyPr wrap="square" rtlCol="0">
            <a:spAutoFit/>
          </a:bodyPr>
          <a:lstStyle/>
          <a:p>
            <a:r>
              <a:rPr lang="en-US" b="1" dirty="0">
                <a:solidFill>
                  <a:srgbClr val="00B050"/>
                </a:solidFill>
              </a:rPr>
              <a:t>Much Higher Price P3 = $2.50</a:t>
            </a:r>
          </a:p>
        </p:txBody>
      </p:sp>
      <p:cxnSp>
        <p:nvCxnSpPr>
          <p:cNvPr id="62" name="Straight Connector 61">
            <a:extLst>
              <a:ext uri="{FF2B5EF4-FFF2-40B4-BE49-F238E27FC236}">
                <a16:creationId xmlns:a16="http://schemas.microsoft.com/office/drawing/2014/main" id="{0E148721-301D-43E1-A393-7C7085C4FB96}"/>
              </a:ext>
            </a:extLst>
          </p:cNvPr>
          <p:cNvCxnSpPr>
            <a:cxnSpLocks/>
          </p:cNvCxnSpPr>
          <p:nvPr/>
        </p:nvCxnSpPr>
        <p:spPr>
          <a:xfrm flipH="1">
            <a:off x="3835400" y="2916079"/>
            <a:ext cx="4214" cy="23247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C8AB213-EED7-4898-ABB0-EE41952A3B8F}"/>
              </a:ext>
            </a:extLst>
          </p:cNvPr>
          <p:cNvSpPr/>
          <p:nvPr/>
        </p:nvSpPr>
        <p:spPr>
          <a:xfrm>
            <a:off x="2824900" y="2985093"/>
            <a:ext cx="992421" cy="1798237"/>
          </a:xfrm>
          <a:prstGeom prst="rect">
            <a:avLst/>
          </a:prstGeom>
          <a:solidFill>
            <a:srgbClr val="FFEA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solidFill>
                <a:schemeClr val="tx1"/>
              </a:solidFill>
            </a:endParaRPr>
          </a:p>
          <a:p>
            <a:pPr algn="ctr"/>
            <a:r>
              <a:rPr lang="en-US" sz="2000" b="1" dirty="0">
                <a:solidFill>
                  <a:schemeClr val="tx1"/>
                </a:solidFill>
              </a:rPr>
              <a:t>MO</a:t>
            </a:r>
            <a:endParaRPr lang="en-US" sz="1200" b="1" dirty="0">
              <a:solidFill>
                <a:schemeClr val="tx1"/>
              </a:solidFill>
            </a:endParaRPr>
          </a:p>
        </p:txBody>
      </p:sp>
      <p:sp>
        <p:nvSpPr>
          <p:cNvPr id="69" name="TextBox 68">
            <a:extLst>
              <a:ext uri="{FF2B5EF4-FFF2-40B4-BE49-F238E27FC236}">
                <a16:creationId xmlns:a16="http://schemas.microsoft.com/office/drawing/2014/main" id="{81D6ED43-AC7D-48D2-927F-BE28C8386AFC}"/>
              </a:ext>
            </a:extLst>
          </p:cNvPr>
          <p:cNvSpPr txBox="1"/>
          <p:nvPr/>
        </p:nvSpPr>
        <p:spPr>
          <a:xfrm>
            <a:off x="6096000" y="5838197"/>
            <a:ext cx="3733800" cy="369332"/>
          </a:xfrm>
          <a:prstGeom prst="rect">
            <a:avLst/>
          </a:prstGeom>
          <a:solidFill>
            <a:srgbClr val="FFFFCC"/>
          </a:solidFill>
          <a:ln w="28575">
            <a:solidFill>
              <a:srgbClr val="C00000"/>
            </a:solidFill>
          </a:ln>
        </p:spPr>
        <p:txBody>
          <a:bodyPr wrap="square" rtlCol="0">
            <a:spAutoFit/>
          </a:bodyPr>
          <a:lstStyle/>
          <a:p>
            <a:r>
              <a:rPr lang="en-US" b="1" dirty="0">
                <a:solidFill>
                  <a:srgbClr val="C00000"/>
                </a:solidFill>
              </a:rPr>
              <a:t>NOTE: NOT DRAWN TO SCALE.</a:t>
            </a:r>
          </a:p>
        </p:txBody>
      </p:sp>
      <p:sp>
        <p:nvSpPr>
          <p:cNvPr id="4" name="Slide Number Placeholder 3">
            <a:extLst>
              <a:ext uri="{FF2B5EF4-FFF2-40B4-BE49-F238E27FC236}">
                <a16:creationId xmlns:a16="http://schemas.microsoft.com/office/drawing/2014/main" id="{F96DBA8D-795A-4948-ABA2-DFD92EDAB2F4}"/>
              </a:ext>
            </a:extLst>
          </p:cNvPr>
          <p:cNvSpPr>
            <a:spLocks noGrp="1"/>
          </p:cNvSpPr>
          <p:nvPr>
            <p:ph type="sldNum" sz="quarter" idx="12"/>
          </p:nvPr>
        </p:nvSpPr>
        <p:spPr/>
        <p:txBody>
          <a:bodyPr/>
          <a:lstStyle/>
          <a:p>
            <a:fld id="{2D3B227A-F6FA-48EA-A684-49106483E6A4}" type="slidenum">
              <a:rPr lang="en-US" smtClean="0"/>
              <a:t>45</a:t>
            </a:fld>
            <a:endParaRPr lang="en-US"/>
          </a:p>
        </p:txBody>
      </p:sp>
      <p:sp>
        <p:nvSpPr>
          <p:cNvPr id="9" name="Oval 8">
            <a:extLst>
              <a:ext uri="{FF2B5EF4-FFF2-40B4-BE49-F238E27FC236}">
                <a16:creationId xmlns:a16="http://schemas.microsoft.com/office/drawing/2014/main" id="{7F4DF480-0BED-4A34-9351-45BA449BC37C}"/>
              </a:ext>
            </a:extLst>
          </p:cNvPr>
          <p:cNvSpPr/>
          <p:nvPr/>
        </p:nvSpPr>
        <p:spPr>
          <a:xfrm flipV="1">
            <a:off x="5596861" y="4736372"/>
            <a:ext cx="207981" cy="19855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9945F548-27EA-4153-B838-6CE6D50CAE34}"/>
              </a:ext>
            </a:extLst>
          </p:cNvPr>
          <p:cNvSpPr/>
          <p:nvPr/>
        </p:nvSpPr>
        <p:spPr>
          <a:xfrm flipV="1">
            <a:off x="3785683" y="2880667"/>
            <a:ext cx="207981" cy="19855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44245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ight Triangle 15">
            <a:extLst>
              <a:ext uri="{FF2B5EF4-FFF2-40B4-BE49-F238E27FC236}">
                <a16:creationId xmlns:a16="http://schemas.microsoft.com/office/drawing/2014/main" id="{B81546AE-DFDE-4728-8A7D-7D5352D4A591}"/>
              </a:ext>
            </a:extLst>
          </p:cNvPr>
          <p:cNvSpPr/>
          <p:nvPr/>
        </p:nvSpPr>
        <p:spPr>
          <a:xfrm>
            <a:off x="3848730" y="2981934"/>
            <a:ext cx="1780110" cy="1803585"/>
          </a:xfrm>
          <a:prstGeom prst="rtTriangl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solidFill>
            </a:endParaRPr>
          </a:p>
          <a:p>
            <a:pPr algn="ctr"/>
            <a:endParaRPr lang="en-US" sz="2000" b="1" dirty="0">
              <a:solidFill>
                <a:schemeClr val="tx1"/>
              </a:solidFill>
            </a:endParaRPr>
          </a:p>
        </p:txBody>
      </p:sp>
      <p:grpSp>
        <p:nvGrpSpPr>
          <p:cNvPr id="231" name="Group 230">
            <a:extLst>
              <a:ext uri="{FF2B5EF4-FFF2-40B4-BE49-F238E27FC236}">
                <a16:creationId xmlns:a16="http://schemas.microsoft.com/office/drawing/2014/main" id="{66971E4E-314F-4AFE-A476-51D79BC216FE}"/>
              </a:ext>
            </a:extLst>
          </p:cNvPr>
          <p:cNvGrpSpPr/>
          <p:nvPr/>
        </p:nvGrpSpPr>
        <p:grpSpPr>
          <a:xfrm>
            <a:off x="2815539" y="2010094"/>
            <a:ext cx="3191150" cy="3204775"/>
            <a:chOff x="1609450" y="1953218"/>
            <a:chExt cx="3191150" cy="3204775"/>
          </a:xfrm>
        </p:grpSpPr>
        <p:grpSp>
          <p:nvGrpSpPr>
            <p:cNvPr id="230" name="Group 229">
              <a:extLst>
                <a:ext uri="{FF2B5EF4-FFF2-40B4-BE49-F238E27FC236}">
                  <a16:creationId xmlns:a16="http://schemas.microsoft.com/office/drawing/2014/main" id="{ECF101D5-2CAD-440C-A306-CBDF8D27C89D}"/>
                </a:ext>
              </a:extLst>
            </p:cNvPr>
            <p:cNvGrpSpPr/>
            <p:nvPr/>
          </p:nvGrpSpPr>
          <p:grpSpPr>
            <a:xfrm>
              <a:off x="1609450" y="1953218"/>
              <a:ext cx="2965450" cy="2752722"/>
              <a:chOff x="1301750" y="2022515"/>
              <a:chExt cx="2965450" cy="2752722"/>
            </a:xfrm>
          </p:grpSpPr>
          <p:cxnSp>
            <p:nvCxnSpPr>
              <p:cNvPr id="197" name="Straight Connector 196">
                <a:extLst>
                  <a:ext uri="{FF2B5EF4-FFF2-40B4-BE49-F238E27FC236}">
                    <a16:creationId xmlns:a16="http://schemas.microsoft.com/office/drawing/2014/main" id="{D6BB3063-6F8E-49E1-A7DE-699A2FEF02D3}"/>
                  </a:ext>
                </a:extLst>
              </p:cNvPr>
              <p:cNvCxnSpPr/>
              <p:nvPr/>
            </p:nvCxnSpPr>
            <p:spPr>
              <a:xfrm>
                <a:off x="1301750" y="2022515"/>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1" name="Straight Connector 200">
                <a:extLst>
                  <a:ext uri="{FF2B5EF4-FFF2-40B4-BE49-F238E27FC236}">
                    <a16:creationId xmlns:a16="http://schemas.microsoft.com/office/drawing/2014/main" id="{B5565418-A4B6-4D80-89C4-211534CA00CD}"/>
                  </a:ext>
                </a:extLst>
              </p:cNvPr>
              <p:cNvCxnSpPr/>
              <p:nvPr/>
            </p:nvCxnSpPr>
            <p:spPr>
              <a:xfrm>
                <a:off x="1530350" y="2022515"/>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2" name="Straight Connector 201">
                <a:extLst>
                  <a:ext uri="{FF2B5EF4-FFF2-40B4-BE49-F238E27FC236}">
                    <a16:creationId xmlns:a16="http://schemas.microsoft.com/office/drawing/2014/main" id="{90ADB6CF-C5D7-4E04-B737-27CABE425984}"/>
                  </a:ext>
                </a:extLst>
              </p:cNvPr>
              <p:cNvCxnSpPr/>
              <p:nvPr/>
            </p:nvCxnSpPr>
            <p:spPr>
              <a:xfrm>
                <a:off x="1530350" y="22527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3" name="Straight Connector 202">
                <a:extLst>
                  <a:ext uri="{FF2B5EF4-FFF2-40B4-BE49-F238E27FC236}">
                    <a16:creationId xmlns:a16="http://schemas.microsoft.com/office/drawing/2014/main" id="{22D6CAAC-DB9A-4C1B-8F2C-16C059D43F21}"/>
                  </a:ext>
                </a:extLst>
              </p:cNvPr>
              <p:cNvCxnSpPr/>
              <p:nvPr/>
            </p:nvCxnSpPr>
            <p:spPr>
              <a:xfrm>
                <a:off x="1758950" y="22527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4" name="Straight Connector 203">
                <a:extLst>
                  <a:ext uri="{FF2B5EF4-FFF2-40B4-BE49-F238E27FC236}">
                    <a16:creationId xmlns:a16="http://schemas.microsoft.com/office/drawing/2014/main" id="{BA0743E8-34F3-449A-B039-D7772EC70AF3}"/>
                  </a:ext>
                </a:extLst>
              </p:cNvPr>
              <p:cNvCxnSpPr/>
              <p:nvPr/>
            </p:nvCxnSpPr>
            <p:spPr>
              <a:xfrm>
                <a:off x="1758950" y="24813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5" name="Straight Connector 204">
                <a:extLst>
                  <a:ext uri="{FF2B5EF4-FFF2-40B4-BE49-F238E27FC236}">
                    <a16:creationId xmlns:a16="http://schemas.microsoft.com/office/drawing/2014/main" id="{9456519B-5DEC-4324-8257-AFB61213BFD3}"/>
                  </a:ext>
                </a:extLst>
              </p:cNvPr>
              <p:cNvCxnSpPr/>
              <p:nvPr/>
            </p:nvCxnSpPr>
            <p:spPr>
              <a:xfrm>
                <a:off x="1987550" y="24813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6" name="Straight Connector 205">
                <a:extLst>
                  <a:ext uri="{FF2B5EF4-FFF2-40B4-BE49-F238E27FC236}">
                    <a16:creationId xmlns:a16="http://schemas.microsoft.com/office/drawing/2014/main" id="{9C83C2EE-7F7B-45EE-B7C2-07BFCE7E097A}"/>
                  </a:ext>
                </a:extLst>
              </p:cNvPr>
              <p:cNvCxnSpPr/>
              <p:nvPr/>
            </p:nvCxnSpPr>
            <p:spPr>
              <a:xfrm>
                <a:off x="1987550" y="27114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7" name="Straight Connector 206">
                <a:extLst>
                  <a:ext uri="{FF2B5EF4-FFF2-40B4-BE49-F238E27FC236}">
                    <a16:creationId xmlns:a16="http://schemas.microsoft.com/office/drawing/2014/main" id="{65A1F9A6-1BA7-4B63-97A6-D7D51D9D817F}"/>
                  </a:ext>
                </a:extLst>
              </p:cNvPr>
              <p:cNvCxnSpPr/>
              <p:nvPr/>
            </p:nvCxnSpPr>
            <p:spPr>
              <a:xfrm>
                <a:off x="2216150" y="27114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8" name="Straight Connector 207">
                <a:extLst>
                  <a:ext uri="{FF2B5EF4-FFF2-40B4-BE49-F238E27FC236}">
                    <a16:creationId xmlns:a16="http://schemas.microsoft.com/office/drawing/2014/main" id="{B830EFE8-11E1-4786-ABE0-39A3DE62FAE3}"/>
                  </a:ext>
                </a:extLst>
              </p:cNvPr>
              <p:cNvCxnSpPr/>
              <p:nvPr/>
            </p:nvCxnSpPr>
            <p:spPr>
              <a:xfrm>
                <a:off x="2216150" y="29400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9" name="Straight Connector 208">
                <a:extLst>
                  <a:ext uri="{FF2B5EF4-FFF2-40B4-BE49-F238E27FC236}">
                    <a16:creationId xmlns:a16="http://schemas.microsoft.com/office/drawing/2014/main" id="{894BFE2B-EECE-47CD-A367-61EE7263AD48}"/>
                  </a:ext>
                </a:extLst>
              </p:cNvPr>
              <p:cNvCxnSpPr/>
              <p:nvPr/>
            </p:nvCxnSpPr>
            <p:spPr>
              <a:xfrm>
                <a:off x="2444750" y="29400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0" name="Straight Connector 209">
                <a:extLst>
                  <a:ext uri="{FF2B5EF4-FFF2-40B4-BE49-F238E27FC236}">
                    <a16:creationId xmlns:a16="http://schemas.microsoft.com/office/drawing/2014/main" id="{F8494335-B7D4-4921-8EDE-9FF228B1CA64}"/>
                  </a:ext>
                </a:extLst>
              </p:cNvPr>
              <p:cNvCxnSpPr/>
              <p:nvPr/>
            </p:nvCxnSpPr>
            <p:spPr>
              <a:xfrm>
                <a:off x="2444750" y="31702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1" name="Straight Connector 210">
                <a:extLst>
                  <a:ext uri="{FF2B5EF4-FFF2-40B4-BE49-F238E27FC236}">
                    <a16:creationId xmlns:a16="http://schemas.microsoft.com/office/drawing/2014/main" id="{3C8EF3E2-9D32-44CC-B91E-085633501049}"/>
                  </a:ext>
                </a:extLst>
              </p:cNvPr>
              <p:cNvCxnSpPr/>
              <p:nvPr/>
            </p:nvCxnSpPr>
            <p:spPr>
              <a:xfrm>
                <a:off x="2673350" y="31702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2" name="Straight Connector 211">
                <a:extLst>
                  <a:ext uri="{FF2B5EF4-FFF2-40B4-BE49-F238E27FC236}">
                    <a16:creationId xmlns:a16="http://schemas.microsoft.com/office/drawing/2014/main" id="{6FBC716D-E7FD-43A4-BF0A-AA55A3503191}"/>
                  </a:ext>
                </a:extLst>
              </p:cNvPr>
              <p:cNvCxnSpPr/>
              <p:nvPr/>
            </p:nvCxnSpPr>
            <p:spPr>
              <a:xfrm>
                <a:off x="2673350" y="33988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3" name="Straight Connector 212">
                <a:extLst>
                  <a:ext uri="{FF2B5EF4-FFF2-40B4-BE49-F238E27FC236}">
                    <a16:creationId xmlns:a16="http://schemas.microsoft.com/office/drawing/2014/main" id="{605BA705-D25B-40D2-9C11-3733AF3C49D3}"/>
                  </a:ext>
                </a:extLst>
              </p:cNvPr>
              <p:cNvCxnSpPr/>
              <p:nvPr/>
            </p:nvCxnSpPr>
            <p:spPr>
              <a:xfrm>
                <a:off x="2901950" y="33988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4" name="Straight Connector 213">
                <a:extLst>
                  <a:ext uri="{FF2B5EF4-FFF2-40B4-BE49-F238E27FC236}">
                    <a16:creationId xmlns:a16="http://schemas.microsoft.com/office/drawing/2014/main" id="{5A10AC9D-220A-4F0E-8452-C7348C1A0F5A}"/>
                  </a:ext>
                </a:extLst>
              </p:cNvPr>
              <p:cNvCxnSpPr/>
              <p:nvPr/>
            </p:nvCxnSpPr>
            <p:spPr>
              <a:xfrm>
                <a:off x="2901950" y="36290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5" name="Straight Connector 214">
                <a:extLst>
                  <a:ext uri="{FF2B5EF4-FFF2-40B4-BE49-F238E27FC236}">
                    <a16:creationId xmlns:a16="http://schemas.microsoft.com/office/drawing/2014/main" id="{5652C405-0EEE-411D-AE57-EB9E229B2CBD}"/>
                  </a:ext>
                </a:extLst>
              </p:cNvPr>
              <p:cNvCxnSpPr/>
              <p:nvPr/>
            </p:nvCxnSpPr>
            <p:spPr>
              <a:xfrm>
                <a:off x="3130550" y="36290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6" name="Straight Connector 215">
                <a:extLst>
                  <a:ext uri="{FF2B5EF4-FFF2-40B4-BE49-F238E27FC236}">
                    <a16:creationId xmlns:a16="http://schemas.microsoft.com/office/drawing/2014/main" id="{07F1A74D-7747-48F0-8E64-760FE6793545}"/>
                  </a:ext>
                </a:extLst>
              </p:cNvPr>
              <p:cNvCxnSpPr/>
              <p:nvPr/>
            </p:nvCxnSpPr>
            <p:spPr>
              <a:xfrm>
                <a:off x="3130550" y="38576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7" name="Straight Connector 216">
                <a:extLst>
                  <a:ext uri="{FF2B5EF4-FFF2-40B4-BE49-F238E27FC236}">
                    <a16:creationId xmlns:a16="http://schemas.microsoft.com/office/drawing/2014/main" id="{6B262134-D188-4A8B-B626-4DA406AC7905}"/>
                  </a:ext>
                </a:extLst>
              </p:cNvPr>
              <p:cNvCxnSpPr/>
              <p:nvPr/>
            </p:nvCxnSpPr>
            <p:spPr>
              <a:xfrm>
                <a:off x="3359150" y="38576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8" name="Straight Connector 217">
                <a:extLst>
                  <a:ext uri="{FF2B5EF4-FFF2-40B4-BE49-F238E27FC236}">
                    <a16:creationId xmlns:a16="http://schemas.microsoft.com/office/drawing/2014/main" id="{A7DB71EA-AC3F-45AF-8BC3-E28B9ACBAF41}"/>
                  </a:ext>
                </a:extLst>
              </p:cNvPr>
              <p:cNvCxnSpPr/>
              <p:nvPr/>
            </p:nvCxnSpPr>
            <p:spPr>
              <a:xfrm>
                <a:off x="3359150" y="40878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9" name="Straight Connector 218">
                <a:extLst>
                  <a:ext uri="{FF2B5EF4-FFF2-40B4-BE49-F238E27FC236}">
                    <a16:creationId xmlns:a16="http://schemas.microsoft.com/office/drawing/2014/main" id="{3EF6FB63-9CB2-4AC0-8BFD-3F9F99EBAFDF}"/>
                  </a:ext>
                </a:extLst>
              </p:cNvPr>
              <p:cNvCxnSpPr/>
              <p:nvPr/>
            </p:nvCxnSpPr>
            <p:spPr>
              <a:xfrm>
                <a:off x="3587750" y="40878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0" name="Straight Connector 219">
                <a:extLst>
                  <a:ext uri="{FF2B5EF4-FFF2-40B4-BE49-F238E27FC236}">
                    <a16:creationId xmlns:a16="http://schemas.microsoft.com/office/drawing/2014/main" id="{E3D37D49-E124-4F0D-BBFB-BCFAF4EC4802}"/>
                  </a:ext>
                </a:extLst>
              </p:cNvPr>
              <p:cNvCxnSpPr/>
              <p:nvPr/>
            </p:nvCxnSpPr>
            <p:spPr>
              <a:xfrm>
                <a:off x="3587750" y="43164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1" name="Straight Connector 220">
                <a:extLst>
                  <a:ext uri="{FF2B5EF4-FFF2-40B4-BE49-F238E27FC236}">
                    <a16:creationId xmlns:a16="http://schemas.microsoft.com/office/drawing/2014/main" id="{583B6119-129C-4091-BA46-321598742CB2}"/>
                  </a:ext>
                </a:extLst>
              </p:cNvPr>
              <p:cNvCxnSpPr/>
              <p:nvPr/>
            </p:nvCxnSpPr>
            <p:spPr>
              <a:xfrm>
                <a:off x="3816350" y="43164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2" name="Straight Connector 221">
                <a:extLst>
                  <a:ext uri="{FF2B5EF4-FFF2-40B4-BE49-F238E27FC236}">
                    <a16:creationId xmlns:a16="http://schemas.microsoft.com/office/drawing/2014/main" id="{38DDFEC2-971E-4959-AA5C-A9B00CE740E7}"/>
                  </a:ext>
                </a:extLst>
              </p:cNvPr>
              <p:cNvCxnSpPr/>
              <p:nvPr/>
            </p:nvCxnSpPr>
            <p:spPr>
              <a:xfrm>
                <a:off x="3816350" y="45466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3" name="Straight Connector 222">
                <a:extLst>
                  <a:ext uri="{FF2B5EF4-FFF2-40B4-BE49-F238E27FC236}">
                    <a16:creationId xmlns:a16="http://schemas.microsoft.com/office/drawing/2014/main" id="{C13F9B27-C22E-4901-B70B-81B82B79F304}"/>
                  </a:ext>
                </a:extLst>
              </p:cNvPr>
              <p:cNvCxnSpPr/>
              <p:nvPr/>
            </p:nvCxnSpPr>
            <p:spPr>
              <a:xfrm>
                <a:off x="4044950" y="4546637"/>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4" name="Straight Connector 223">
                <a:extLst>
                  <a:ext uri="{FF2B5EF4-FFF2-40B4-BE49-F238E27FC236}">
                    <a16:creationId xmlns:a16="http://schemas.microsoft.com/office/drawing/2014/main" id="{4F50558A-74BE-474B-BDB6-989333CCFCC5}"/>
                  </a:ext>
                </a:extLst>
              </p:cNvPr>
              <p:cNvCxnSpPr/>
              <p:nvPr/>
            </p:nvCxnSpPr>
            <p:spPr>
              <a:xfrm>
                <a:off x="4038600" y="47752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grpSp>
        <p:cxnSp>
          <p:nvCxnSpPr>
            <p:cNvPr id="225" name="Straight Connector 224">
              <a:extLst>
                <a:ext uri="{FF2B5EF4-FFF2-40B4-BE49-F238E27FC236}">
                  <a16:creationId xmlns:a16="http://schemas.microsoft.com/office/drawing/2014/main" id="{06B60B31-B299-4943-906C-40C13F3F528F}"/>
                </a:ext>
              </a:extLst>
            </p:cNvPr>
            <p:cNvCxnSpPr/>
            <p:nvPr/>
          </p:nvCxnSpPr>
          <p:spPr>
            <a:xfrm>
              <a:off x="4572000" y="47007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6" name="Straight Connector 225">
              <a:extLst>
                <a:ext uri="{FF2B5EF4-FFF2-40B4-BE49-F238E27FC236}">
                  <a16:creationId xmlns:a16="http://schemas.microsoft.com/office/drawing/2014/main" id="{EE37804C-F9C4-4508-90D0-70B150311388}"/>
                </a:ext>
              </a:extLst>
            </p:cNvPr>
            <p:cNvCxnSpPr/>
            <p:nvPr/>
          </p:nvCxnSpPr>
          <p:spPr>
            <a:xfrm>
              <a:off x="4572000" y="492939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7" name="Straight Connector 226">
              <a:extLst>
                <a:ext uri="{FF2B5EF4-FFF2-40B4-BE49-F238E27FC236}">
                  <a16:creationId xmlns:a16="http://schemas.microsoft.com/office/drawing/2014/main" id="{E5215729-C06E-4063-AFEB-E15981C7D0E5}"/>
                </a:ext>
              </a:extLst>
            </p:cNvPr>
            <p:cNvCxnSpPr/>
            <p:nvPr/>
          </p:nvCxnSpPr>
          <p:spPr>
            <a:xfrm>
              <a:off x="4800600" y="49293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grpSp>
      <p:sp>
        <p:nvSpPr>
          <p:cNvPr id="2" name="Title 1"/>
          <p:cNvSpPr>
            <a:spLocks noGrp="1"/>
          </p:cNvSpPr>
          <p:nvPr>
            <p:ph type="title"/>
          </p:nvPr>
        </p:nvSpPr>
        <p:spPr>
          <a:xfrm>
            <a:off x="1993498" y="20782"/>
            <a:ext cx="8229600" cy="1143000"/>
          </a:xfrm>
        </p:spPr>
        <p:txBody>
          <a:bodyPr>
            <a:noAutofit/>
          </a:bodyPr>
          <a:lstStyle/>
          <a:p>
            <a:r>
              <a:rPr lang="en-US" dirty="0"/>
              <a:t>Measuring Losses as Triangles and Rectangles</a:t>
            </a:r>
          </a:p>
        </p:txBody>
      </p:sp>
      <p:sp>
        <p:nvSpPr>
          <p:cNvPr id="3" name="Content Placeholder 2"/>
          <p:cNvSpPr>
            <a:spLocks noGrp="1"/>
          </p:cNvSpPr>
          <p:nvPr>
            <p:ph idx="1"/>
          </p:nvPr>
        </p:nvSpPr>
        <p:spPr>
          <a:xfrm>
            <a:off x="1993498" y="1142998"/>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819400" y="5181600"/>
            <a:ext cx="6324600"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378704" y="5265227"/>
            <a:ext cx="535724" cy="369332"/>
          </a:xfrm>
          <a:prstGeom prst="rect">
            <a:avLst/>
          </a:prstGeom>
          <a:noFill/>
        </p:spPr>
        <p:txBody>
          <a:bodyPr wrap="none" rtlCol="0">
            <a:spAutoFit/>
          </a:bodyPr>
          <a:lstStyle/>
          <a:p>
            <a:r>
              <a:rPr lang="en-US" dirty="0"/>
              <a:t>300</a:t>
            </a:r>
          </a:p>
        </p:txBody>
      </p:sp>
      <p:sp>
        <p:nvSpPr>
          <p:cNvPr id="33" name="TextBox 32"/>
          <p:cNvSpPr txBox="1"/>
          <p:nvPr/>
        </p:nvSpPr>
        <p:spPr>
          <a:xfrm flipH="1">
            <a:off x="3648139" y="5281848"/>
            <a:ext cx="640773" cy="369332"/>
          </a:xfrm>
          <a:prstGeom prst="rect">
            <a:avLst/>
          </a:prstGeom>
          <a:noFill/>
        </p:spPr>
        <p:txBody>
          <a:bodyPr wrap="square" rtlCol="0">
            <a:spAutoFit/>
          </a:bodyPr>
          <a:lstStyle/>
          <a:p>
            <a:r>
              <a:rPr lang="en-US" dirty="0"/>
              <a:t>200</a:t>
            </a:r>
          </a:p>
        </p:txBody>
      </p:sp>
      <p:sp>
        <p:nvSpPr>
          <p:cNvPr id="35" name="TextBox 34"/>
          <p:cNvSpPr txBox="1"/>
          <p:nvPr/>
        </p:nvSpPr>
        <p:spPr>
          <a:xfrm flipH="1">
            <a:off x="2057400" y="1872734"/>
            <a:ext cx="685800" cy="369332"/>
          </a:xfrm>
          <a:prstGeom prst="rect">
            <a:avLst/>
          </a:prstGeom>
          <a:noFill/>
        </p:spPr>
        <p:txBody>
          <a:bodyPr wrap="square" rtlCol="0">
            <a:spAutoFit/>
          </a:bodyPr>
          <a:lstStyle/>
          <a:p>
            <a:r>
              <a:rPr lang="en-US" dirty="0"/>
              <a:t>3.00</a:t>
            </a:r>
          </a:p>
        </p:txBody>
      </p:sp>
      <p:sp>
        <p:nvSpPr>
          <p:cNvPr id="36" name="TextBox 35"/>
          <p:cNvSpPr txBox="1"/>
          <p:nvPr/>
        </p:nvSpPr>
        <p:spPr>
          <a:xfrm flipH="1">
            <a:off x="2133600" y="2762649"/>
            <a:ext cx="685800" cy="369332"/>
          </a:xfrm>
          <a:prstGeom prst="rect">
            <a:avLst/>
          </a:prstGeom>
          <a:noFill/>
        </p:spPr>
        <p:txBody>
          <a:bodyPr wrap="square" rtlCol="0">
            <a:spAutoFit/>
          </a:bodyPr>
          <a:lstStyle/>
          <a:p>
            <a:r>
              <a:rPr lang="en-US" b="1" dirty="0">
                <a:solidFill>
                  <a:srgbClr val="00B050"/>
                </a:solidFill>
              </a:rPr>
              <a:t>2.50</a:t>
            </a:r>
          </a:p>
        </p:txBody>
      </p:sp>
      <p:sp>
        <p:nvSpPr>
          <p:cNvPr id="37" name="TextBox 36"/>
          <p:cNvSpPr txBox="1"/>
          <p:nvPr/>
        </p:nvSpPr>
        <p:spPr>
          <a:xfrm flipH="1">
            <a:off x="2151681" y="3210133"/>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57400" y="3701534"/>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630427"/>
            <a:ext cx="671946" cy="369332"/>
          </a:xfrm>
          <a:prstGeom prst="rect">
            <a:avLst/>
          </a:prstGeom>
          <a:noFill/>
        </p:spPr>
        <p:txBody>
          <a:bodyPr wrap="square" rtlCol="0">
            <a:spAutoFit/>
          </a:bodyPr>
          <a:lstStyle/>
          <a:p>
            <a:r>
              <a:rPr lang="en-US" dirty="0"/>
              <a:t>2.00</a:t>
            </a:r>
          </a:p>
        </p:txBody>
      </p:sp>
      <p:sp>
        <p:nvSpPr>
          <p:cNvPr id="57" name="TextBox 56"/>
          <p:cNvSpPr txBox="1"/>
          <p:nvPr/>
        </p:nvSpPr>
        <p:spPr>
          <a:xfrm>
            <a:off x="6396317" y="5271068"/>
            <a:ext cx="535724" cy="369332"/>
          </a:xfrm>
          <a:prstGeom prst="rect">
            <a:avLst/>
          </a:prstGeom>
          <a:noFill/>
        </p:spPr>
        <p:txBody>
          <a:bodyPr wrap="none" rtlCol="0">
            <a:spAutoFit/>
          </a:bodyPr>
          <a:lstStyle/>
          <a:p>
            <a:r>
              <a:rPr lang="en-US" dirty="0"/>
              <a:t>600</a:t>
            </a:r>
          </a:p>
        </p:txBody>
      </p:sp>
      <p:cxnSp>
        <p:nvCxnSpPr>
          <p:cNvPr id="6" name="Straight Connector 5"/>
          <p:cNvCxnSpPr>
            <a:cxnSpLocks/>
          </p:cNvCxnSpPr>
          <p:nvPr/>
        </p:nvCxnSpPr>
        <p:spPr>
          <a:xfrm>
            <a:off x="2819400" y="1938037"/>
            <a:ext cx="3288898" cy="3275323"/>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7C3FD1E-018D-4EA1-B381-9FDA98A89741}"/>
              </a:ext>
            </a:extLst>
          </p:cNvPr>
          <p:cNvSpPr txBox="1"/>
          <p:nvPr/>
        </p:nvSpPr>
        <p:spPr>
          <a:xfrm>
            <a:off x="4262530" y="1226776"/>
            <a:ext cx="5262466" cy="1477328"/>
          </a:xfrm>
          <a:prstGeom prst="rect">
            <a:avLst/>
          </a:prstGeom>
          <a:noFill/>
          <a:ln w="28575">
            <a:solidFill>
              <a:srgbClr val="C00000"/>
            </a:solidFill>
          </a:ln>
        </p:spPr>
        <p:txBody>
          <a:bodyPr wrap="square" rtlCol="0">
            <a:spAutoFit/>
          </a:bodyPr>
          <a:lstStyle/>
          <a:p>
            <a:r>
              <a:rPr lang="en-US" b="1" dirty="0">
                <a:solidFill>
                  <a:srgbClr val="C00000"/>
                </a:solidFill>
              </a:rPr>
              <a:t>Monopoly Overcharge (Mo)= Pink Rectangle </a:t>
            </a:r>
          </a:p>
          <a:p>
            <a:r>
              <a:rPr lang="en-US" b="1" i="1" dirty="0">
                <a:solidFill>
                  <a:srgbClr val="C00000"/>
                </a:solidFill>
              </a:rPr>
              <a:t>Area = Height x Base = $0.50 x 200 = $100</a:t>
            </a:r>
          </a:p>
          <a:p>
            <a:endParaRPr lang="en-US" b="1" dirty="0">
              <a:solidFill>
                <a:srgbClr val="C00000"/>
              </a:solidFill>
            </a:endParaRPr>
          </a:p>
          <a:p>
            <a:r>
              <a:rPr lang="en-US" b="1" dirty="0">
                <a:solidFill>
                  <a:srgbClr val="C00000"/>
                </a:solidFill>
              </a:rPr>
              <a:t>Deadweight Loss (</a:t>
            </a:r>
            <a:r>
              <a:rPr lang="en-US" b="1" dirty="0" err="1">
                <a:solidFill>
                  <a:srgbClr val="C00000"/>
                </a:solidFill>
              </a:rPr>
              <a:t>DWLc</a:t>
            </a:r>
            <a:r>
              <a:rPr lang="en-US" b="1" dirty="0">
                <a:solidFill>
                  <a:srgbClr val="C00000"/>
                </a:solidFill>
              </a:rPr>
              <a:t>)= </a:t>
            </a:r>
            <a:r>
              <a:rPr lang="en-US" b="1" dirty="0" err="1">
                <a:solidFill>
                  <a:srgbClr val="C00000"/>
                </a:solidFill>
              </a:rPr>
              <a:t>Orangish</a:t>
            </a:r>
            <a:r>
              <a:rPr lang="en-US" b="1" dirty="0">
                <a:solidFill>
                  <a:srgbClr val="C00000"/>
                </a:solidFill>
              </a:rPr>
              <a:t> Triangle</a:t>
            </a:r>
          </a:p>
          <a:p>
            <a:r>
              <a:rPr lang="en-US" b="1" i="1" dirty="0">
                <a:solidFill>
                  <a:srgbClr val="C00000"/>
                </a:solidFill>
              </a:rPr>
              <a:t>Area = ½ x Height x Base = ½ x $0.50 x 100 = $25</a:t>
            </a:r>
          </a:p>
        </p:txBody>
      </p:sp>
      <p:cxnSp>
        <p:nvCxnSpPr>
          <p:cNvPr id="52" name="Straight Connector 51">
            <a:extLst>
              <a:ext uri="{FF2B5EF4-FFF2-40B4-BE49-F238E27FC236}">
                <a16:creationId xmlns:a16="http://schemas.microsoft.com/office/drawing/2014/main" id="{7814F7EE-CA4E-4BFF-8AB8-C810B17E0667}"/>
              </a:ext>
            </a:extLst>
          </p:cNvPr>
          <p:cNvCxnSpPr>
            <a:cxnSpLocks/>
          </p:cNvCxnSpPr>
          <p:nvPr/>
        </p:nvCxnSpPr>
        <p:spPr>
          <a:xfrm>
            <a:off x="2786546" y="2989779"/>
            <a:ext cx="3919055"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4890B2F-759F-4051-9E59-AD685817040B}"/>
              </a:ext>
            </a:extLst>
          </p:cNvPr>
          <p:cNvCxnSpPr>
            <a:cxnSpLocks/>
          </p:cNvCxnSpPr>
          <p:nvPr/>
        </p:nvCxnSpPr>
        <p:spPr>
          <a:xfrm>
            <a:off x="2786545" y="4815093"/>
            <a:ext cx="393548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8A17A0CB-048B-4944-A61E-46869005D539}"/>
              </a:ext>
            </a:extLst>
          </p:cNvPr>
          <p:cNvSpPr txBox="1"/>
          <p:nvPr/>
        </p:nvSpPr>
        <p:spPr>
          <a:xfrm flipH="1">
            <a:off x="6921903" y="4594497"/>
            <a:ext cx="2427807" cy="369332"/>
          </a:xfrm>
          <a:prstGeom prst="rect">
            <a:avLst/>
          </a:prstGeom>
          <a:noFill/>
        </p:spPr>
        <p:txBody>
          <a:bodyPr wrap="square" rtlCol="0">
            <a:spAutoFit/>
          </a:bodyPr>
          <a:lstStyle/>
          <a:p>
            <a:r>
              <a:rPr lang="en-US" b="1" dirty="0">
                <a:solidFill>
                  <a:srgbClr val="0070C0"/>
                </a:solidFill>
              </a:rPr>
              <a:t>Initial Price P1 = $2.00</a:t>
            </a:r>
          </a:p>
        </p:txBody>
      </p:sp>
      <p:sp>
        <p:nvSpPr>
          <p:cNvPr id="55" name="TextBox 54">
            <a:extLst>
              <a:ext uri="{FF2B5EF4-FFF2-40B4-BE49-F238E27FC236}">
                <a16:creationId xmlns:a16="http://schemas.microsoft.com/office/drawing/2014/main" id="{A2F48E39-6A99-471F-BB8E-F551CF018827}"/>
              </a:ext>
            </a:extLst>
          </p:cNvPr>
          <p:cNvSpPr txBox="1"/>
          <p:nvPr/>
        </p:nvSpPr>
        <p:spPr>
          <a:xfrm flipH="1">
            <a:off x="6722027" y="2822052"/>
            <a:ext cx="3982960" cy="369332"/>
          </a:xfrm>
          <a:prstGeom prst="rect">
            <a:avLst/>
          </a:prstGeom>
          <a:noFill/>
        </p:spPr>
        <p:txBody>
          <a:bodyPr wrap="square" rtlCol="0">
            <a:spAutoFit/>
          </a:bodyPr>
          <a:lstStyle/>
          <a:p>
            <a:r>
              <a:rPr lang="en-US" b="1" dirty="0">
                <a:solidFill>
                  <a:srgbClr val="00B050"/>
                </a:solidFill>
              </a:rPr>
              <a:t>Higher Price P3 = $2.50</a:t>
            </a:r>
          </a:p>
        </p:txBody>
      </p:sp>
      <p:cxnSp>
        <p:nvCxnSpPr>
          <p:cNvPr id="62" name="Straight Connector 61">
            <a:extLst>
              <a:ext uri="{FF2B5EF4-FFF2-40B4-BE49-F238E27FC236}">
                <a16:creationId xmlns:a16="http://schemas.microsoft.com/office/drawing/2014/main" id="{0E148721-301D-43E1-A393-7C7085C4FB96}"/>
              </a:ext>
            </a:extLst>
          </p:cNvPr>
          <p:cNvCxnSpPr>
            <a:cxnSpLocks/>
          </p:cNvCxnSpPr>
          <p:nvPr/>
        </p:nvCxnSpPr>
        <p:spPr>
          <a:xfrm flipH="1">
            <a:off x="3835400" y="2916079"/>
            <a:ext cx="4214" cy="23247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7588AC2-B0D6-402B-A64C-7FB1BBEE3E98}"/>
              </a:ext>
            </a:extLst>
          </p:cNvPr>
          <p:cNvCxnSpPr>
            <a:cxnSpLocks/>
          </p:cNvCxnSpPr>
          <p:nvPr/>
        </p:nvCxnSpPr>
        <p:spPr>
          <a:xfrm>
            <a:off x="5665141" y="4757669"/>
            <a:ext cx="10904" cy="483199"/>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C8AB213-EED7-4898-ABB0-EE41952A3B8F}"/>
              </a:ext>
            </a:extLst>
          </p:cNvPr>
          <p:cNvSpPr/>
          <p:nvPr/>
        </p:nvSpPr>
        <p:spPr>
          <a:xfrm>
            <a:off x="2824900" y="2985093"/>
            <a:ext cx="992421" cy="1798237"/>
          </a:xfrm>
          <a:prstGeom prst="rect">
            <a:avLst/>
          </a:prstGeom>
          <a:solidFill>
            <a:srgbClr val="FFEA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MO=</a:t>
            </a:r>
          </a:p>
          <a:p>
            <a:pPr algn="ctr"/>
            <a:r>
              <a:rPr lang="en-US" sz="2000" b="1" dirty="0">
                <a:solidFill>
                  <a:schemeClr val="tx1"/>
                </a:solidFill>
              </a:rPr>
              <a:t>$100</a:t>
            </a:r>
          </a:p>
        </p:txBody>
      </p:sp>
      <p:sp>
        <p:nvSpPr>
          <p:cNvPr id="58" name="TextBox 57">
            <a:extLst>
              <a:ext uri="{FF2B5EF4-FFF2-40B4-BE49-F238E27FC236}">
                <a16:creationId xmlns:a16="http://schemas.microsoft.com/office/drawing/2014/main" id="{C07378E7-C834-48AB-A8D7-8A6C39F9CFF2}"/>
              </a:ext>
            </a:extLst>
          </p:cNvPr>
          <p:cNvSpPr txBox="1"/>
          <p:nvPr/>
        </p:nvSpPr>
        <p:spPr>
          <a:xfrm>
            <a:off x="6075436" y="5838198"/>
            <a:ext cx="3790574" cy="369332"/>
          </a:xfrm>
          <a:prstGeom prst="rect">
            <a:avLst/>
          </a:prstGeom>
          <a:noFill/>
          <a:ln w="28575">
            <a:solidFill>
              <a:srgbClr val="C00000"/>
            </a:solidFill>
          </a:ln>
        </p:spPr>
        <p:txBody>
          <a:bodyPr wrap="square" rtlCol="0">
            <a:spAutoFit/>
          </a:bodyPr>
          <a:lstStyle/>
          <a:p>
            <a:r>
              <a:rPr lang="en-US" b="1" dirty="0">
                <a:solidFill>
                  <a:srgbClr val="C00000"/>
                </a:solidFill>
                <a:highlight>
                  <a:srgbClr val="FFFF00"/>
                </a:highlight>
              </a:rPr>
              <a:t>NOTE: NOT DRAWN TO SCALE</a:t>
            </a:r>
            <a:r>
              <a:rPr lang="en-US" b="1" dirty="0">
                <a:solidFill>
                  <a:srgbClr val="C00000"/>
                </a:solidFill>
              </a:rPr>
              <a:t>. </a:t>
            </a:r>
          </a:p>
        </p:txBody>
      </p:sp>
      <p:sp>
        <p:nvSpPr>
          <p:cNvPr id="4" name="Slide Number Placeholder 3">
            <a:extLst>
              <a:ext uri="{FF2B5EF4-FFF2-40B4-BE49-F238E27FC236}">
                <a16:creationId xmlns:a16="http://schemas.microsoft.com/office/drawing/2014/main" id="{1A23EAB7-FA1F-45E7-BC60-E50AD36C4277}"/>
              </a:ext>
            </a:extLst>
          </p:cNvPr>
          <p:cNvSpPr>
            <a:spLocks noGrp="1"/>
          </p:cNvSpPr>
          <p:nvPr>
            <p:ph type="sldNum" sz="quarter" idx="12"/>
          </p:nvPr>
        </p:nvSpPr>
        <p:spPr/>
        <p:txBody>
          <a:bodyPr/>
          <a:lstStyle/>
          <a:p>
            <a:fld id="{2D3B227A-F6FA-48EA-A684-49106483E6A4}" type="slidenum">
              <a:rPr lang="en-US" smtClean="0"/>
              <a:t>46</a:t>
            </a:fld>
            <a:endParaRPr lang="en-US"/>
          </a:p>
        </p:txBody>
      </p:sp>
      <p:sp>
        <p:nvSpPr>
          <p:cNvPr id="8" name="TextBox 7">
            <a:extLst>
              <a:ext uri="{FF2B5EF4-FFF2-40B4-BE49-F238E27FC236}">
                <a16:creationId xmlns:a16="http://schemas.microsoft.com/office/drawing/2014/main" id="{3EED904D-D592-44C9-9F27-C38F73BBDF02}"/>
              </a:ext>
            </a:extLst>
          </p:cNvPr>
          <p:cNvSpPr txBox="1"/>
          <p:nvPr/>
        </p:nvSpPr>
        <p:spPr>
          <a:xfrm>
            <a:off x="3934092" y="4354759"/>
            <a:ext cx="1309974" cy="646331"/>
          </a:xfrm>
          <a:prstGeom prst="rect">
            <a:avLst/>
          </a:prstGeom>
          <a:noFill/>
        </p:spPr>
        <p:txBody>
          <a:bodyPr wrap="none" rtlCol="0">
            <a:spAutoFit/>
          </a:bodyPr>
          <a:lstStyle/>
          <a:p>
            <a:r>
              <a:rPr lang="en-US" b="1" dirty="0" err="1"/>
              <a:t>DWL</a:t>
            </a:r>
            <a:r>
              <a:rPr lang="en-US" sz="1400" b="1" dirty="0" err="1"/>
              <a:t>c</a:t>
            </a:r>
            <a:r>
              <a:rPr lang="en-US" sz="1400" b="1" dirty="0"/>
              <a:t>= </a:t>
            </a:r>
            <a:r>
              <a:rPr lang="en-US" b="1" dirty="0"/>
              <a:t>$25</a:t>
            </a:r>
            <a:endParaRPr lang="en-US" sz="2000" b="1" dirty="0"/>
          </a:p>
          <a:p>
            <a:endParaRPr lang="en-US" dirty="0"/>
          </a:p>
        </p:txBody>
      </p:sp>
    </p:spTree>
    <p:extLst>
      <p:ext uri="{BB962C8B-B14F-4D97-AF65-F5344CB8AC3E}">
        <p14:creationId xmlns:p14="http://schemas.microsoft.com/office/powerpoint/2010/main" val="36730271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E315A-4AC5-4D70-A478-443E916B5B6B}"/>
              </a:ext>
            </a:extLst>
          </p:cNvPr>
          <p:cNvSpPr>
            <a:spLocks noGrp="1"/>
          </p:cNvSpPr>
          <p:nvPr>
            <p:ph type="title"/>
          </p:nvPr>
        </p:nvSpPr>
        <p:spPr/>
        <p:txBody>
          <a:bodyPr>
            <a:normAutofit/>
          </a:bodyPr>
          <a:lstStyle/>
          <a:p>
            <a:r>
              <a:rPr lang="en-US" dirty="0"/>
              <a:t>Impact on the Firm’s Profits</a:t>
            </a:r>
          </a:p>
        </p:txBody>
      </p:sp>
      <p:sp>
        <p:nvSpPr>
          <p:cNvPr id="3" name="Content Placeholder 2">
            <a:extLst>
              <a:ext uri="{FF2B5EF4-FFF2-40B4-BE49-F238E27FC236}">
                <a16:creationId xmlns:a16="http://schemas.microsoft.com/office/drawing/2014/main" id="{7DB5AF58-C56F-4020-BC67-50DD9D4E504F}"/>
              </a:ext>
            </a:extLst>
          </p:cNvPr>
          <p:cNvSpPr>
            <a:spLocks noGrp="1"/>
          </p:cNvSpPr>
          <p:nvPr>
            <p:ph idx="1"/>
          </p:nvPr>
        </p:nvSpPr>
        <p:spPr>
          <a:xfrm>
            <a:off x="1085850" y="1614487"/>
            <a:ext cx="8382000" cy="4525963"/>
          </a:xfrm>
          <a:ln>
            <a:solidFill>
              <a:srgbClr val="0070C0"/>
            </a:solidFill>
          </a:ln>
        </p:spPr>
        <p:txBody>
          <a:bodyPr>
            <a:normAutofit/>
          </a:bodyPr>
          <a:lstStyle/>
          <a:p>
            <a:r>
              <a:rPr lang="en-US" sz="2400" dirty="0">
                <a:solidFill>
                  <a:srgbClr val="C00000"/>
                </a:solidFill>
              </a:rPr>
              <a:t>The firm increases profits by exercising market power</a:t>
            </a:r>
          </a:p>
          <a:p>
            <a:r>
              <a:rPr lang="en-US" sz="2400" dirty="0"/>
              <a:t>Suppose </a:t>
            </a:r>
            <a:r>
              <a:rPr lang="en-US" sz="2400" dirty="0" err="1"/>
              <a:t>Coffeeland’s</a:t>
            </a:r>
            <a:r>
              <a:rPr lang="en-US" sz="2400" dirty="0"/>
              <a:t> variable (marginal) cost is $1.50 per unit</a:t>
            </a:r>
          </a:p>
          <a:p>
            <a:pPr lvl="1"/>
            <a:r>
              <a:rPr lang="en-US" sz="2000" dirty="0"/>
              <a:t>Price = $2.00 </a:t>
            </a:r>
            <a:r>
              <a:rPr lang="en-US" sz="2000" dirty="0">
                <a:sym typeface="Wingdings" panose="05000000000000000000" pitchFamily="2" charset="2"/>
              </a:rPr>
              <a:t> Dollar Profit margin = $2 - $1.50 =</a:t>
            </a:r>
            <a:r>
              <a:rPr lang="en-US" sz="2000" dirty="0">
                <a:solidFill>
                  <a:srgbClr val="C00000"/>
                </a:solidFill>
                <a:sym typeface="Wingdings" panose="05000000000000000000" pitchFamily="2" charset="2"/>
              </a:rPr>
              <a:t> $0.50 </a:t>
            </a:r>
          </a:p>
          <a:p>
            <a:pPr lvl="1"/>
            <a:r>
              <a:rPr lang="en-US" sz="2000" dirty="0">
                <a:sym typeface="Wingdings" panose="05000000000000000000" pitchFamily="2" charset="2"/>
              </a:rPr>
              <a:t>Price = $2.50  Dollar Profit margin = $250 - $1.50 = </a:t>
            </a:r>
            <a:r>
              <a:rPr lang="en-US" sz="2000" dirty="0">
                <a:solidFill>
                  <a:srgbClr val="0070C0"/>
                </a:solidFill>
                <a:sym typeface="Wingdings" panose="05000000000000000000" pitchFamily="2" charset="2"/>
              </a:rPr>
              <a:t>$1.00</a:t>
            </a:r>
          </a:p>
          <a:p>
            <a:pPr lvl="1"/>
            <a:r>
              <a:rPr lang="en-US" sz="2000" i="1" dirty="0">
                <a:sym typeface="Wingdings" panose="05000000000000000000" pitchFamily="2" charset="2"/>
              </a:rPr>
              <a:t>Profit margin (in $) per unit doubles here when price rises by 25%)</a:t>
            </a:r>
          </a:p>
          <a:p>
            <a:pPr marL="457200" lvl="1" indent="0">
              <a:buNone/>
            </a:pPr>
            <a:endParaRPr lang="en-US" sz="2000" i="1" dirty="0">
              <a:sym typeface="Wingdings" panose="05000000000000000000" pitchFamily="2" charset="2"/>
            </a:endParaRPr>
          </a:p>
          <a:p>
            <a:r>
              <a:rPr lang="en-US" sz="2400" dirty="0">
                <a:sym typeface="Wingdings" panose="05000000000000000000" pitchFamily="2" charset="2"/>
              </a:rPr>
              <a:t>Total Profit = dollar profit margin x units</a:t>
            </a:r>
          </a:p>
          <a:p>
            <a:pPr lvl="1"/>
            <a:r>
              <a:rPr lang="en-US" sz="2000" dirty="0">
                <a:sym typeface="Wingdings" panose="05000000000000000000" pitchFamily="2" charset="2"/>
              </a:rPr>
              <a:t>P1 = $2.00  </a:t>
            </a:r>
            <a:r>
              <a:rPr lang="en-US" sz="2000" dirty="0">
                <a:solidFill>
                  <a:srgbClr val="C00000"/>
                </a:solidFill>
                <a:sym typeface="Wingdings" panose="05000000000000000000" pitchFamily="2" charset="2"/>
              </a:rPr>
              <a:t>$0.50 </a:t>
            </a:r>
            <a:r>
              <a:rPr lang="en-US" sz="2000" dirty="0">
                <a:sym typeface="Wingdings" panose="05000000000000000000" pitchFamily="2" charset="2"/>
              </a:rPr>
              <a:t>x 300 = $150</a:t>
            </a:r>
          </a:p>
          <a:p>
            <a:pPr lvl="1"/>
            <a:r>
              <a:rPr lang="en-US" sz="2000" dirty="0">
                <a:sym typeface="Wingdings" panose="05000000000000000000" pitchFamily="2" charset="2"/>
              </a:rPr>
              <a:t>P3 = $2.50  </a:t>
            </a:r>
            <a:r>
              <a:rPr lang="en-US" sz="2000" dirty="0">
                <a:solidFill>
                  <a:srgbClr val="0070C0"/>
                </a:solidFill>
                <a:sym typeface="Wingdings" panose="05000000000000000000" pitchFamily="2" charset="2"/>
              </a:rPr>
              <a:t>$1.00 </a:t>
            </a:r>
            <a:r>
              <a:rPr lang="en-US" sz="2000" dirty="0">
                <a:sym typeface="Wingdings" panose="05000000000000000000" pitchFamily="2" charset="2"/>
              </a:rPr>
              <a:t>x 200 = $200</a:t>
            </a:r>
          </a:p>
          <a:p>
            <a:pPr lvl="1"/>
            <a:r>
              <a:rPr lang="en-US" sz="2000" i="1" dirty="0">
                <a:sym typeface="Wingdings" panose="05000000000000000000" pitchFamily="2" charset="2"/>
              </a:rPr>
              <a:t>Profits rise by $50 (i.e., by 33%), taking into account reduction in sales</a:t>
            </a:r>
          </a:p>
          <a:p>
            <a:r>
              <a:rPr lang="en-US" sz="2400" i="1" dirty="0">
                <a:solidFill>
                  <a:srgbClr val="C00000"/>
                </a:solidFill>
                <a:sym typeface="Wingdings" panose="05000000000000000000" pitchFamily="2" charset="2"/>
              </a:rPr>
              <a:t>We can see the increase in profits as comprised of 2 separate components, one a gain and the other a loss.  See next slide.</a:t>
            </a:r>
            <a:endParaRPr lang="en-US" sz="2400" i="1" dirty="0">
              <a:solidFill>
                <a:srgbClr val="C00000"/>
              </a:solidFill>
            </a:endParaRPr>
          </a:p>
        </p:txBody>
      </p:sp>
      <p:sp>
        <p:nvSpPr>
          <p:cNvPr id="4" name="Slide Number Placeholder 3">
            <a:extLst>
              <a:ext uri="{FF2B5EF4-FFF2-40B4-BE49-F238E27FC236}">
                <a16:creationId xmlns:a16="http://schemas.microsoft.com/office/drawing/2014/main" id="{789730A7-3B62-4C1F-8654-6499A7202F5B}"/>
              </a:ext>
            </a:extLst>
          </p:cNvPr>
          <p:cNvSpPr>
            <a:spLocks noGrp="1"/>
          </p:cNvSpPr>
          <p:nvPr>
            <p:ph type="sldNum" sz="quarter" idx="12"/>
          </p:nvPr>
        </p:nvSpPr>
        <p:spPr/>
        <p:txBody>
          <a:bodyPr/>
          <a:lstStyle/>
          <a:p>
            <a:fld id="{2D3B227A-F6FA-48EA-A684-49106483E6A4}" type="slidenum">
              <a:rPr lang="en-US" smtClean="0"/>
              <a:t>47</a:t>
            </a:fld>
            <a:endParaRPr lang="en-US"/>
          </a:p>
        </p:txBody>
      </p:sp>
    </p:spTree>
    <p:extLst>
      <p:ext uri="{BB962C8B-B14F-4D97-AF65-F5344CB8AC3E}">
        <p14:creationId xmlns:p14="http://schemas.microsoft.com/office/powerpoint/2010/main" val="27379256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2492F5F6-078D-49B1-91F9-9B3CAB438608}"/>
              </a:ext>
            </a:extLst>
          </p:cNvPr>
          <p:cNvSpPr txBox="1"/>
          <p:nvPr/>
        </p:nvSpPr>
        <p:spPr>
          <a:xfrm>
            <a:off x="3872874" y="4774519"/>
            <a:ext cx="1758525" cy="366444"/>
          </a:xfrm>
          <a:prstGeom prst="rect">
            <a:avLst/>
          </a:prstGeom>
          <a:solidFill>
            <a:srgbClr val="FFEFEF"/>
          </a:solidFill>
        </p:spPr>
        <p:txBody>
          <a:bodyPr wrap="square" rtlCol="0">
            <a:spAutoFit/>
          </a:bodyPr>
          <a:lstStyle/>
          <a:p>
            <a:r>
              <a:rPr lang="en-US" b="1" dirty="0"/>
              <a:t>Loss= $50</a:t>
            </a:r>
          </a:p>
        </p:txBody>
      </p:sp>
      <p:sp>
        <p:nvSpPr>
          <p:cNvPr id="64" name="TextBox 63">
            <a:extLst>
              <a:ext uri="{FF2B5EF4-FFF2-40B4-BE49-F238E27FC236}">
                <a16:creationId xmlns:a16="http://schemas.microsoft.com/office/drawing/2014/main" id="{C07378E7-C834-48AB-A8D7-8A6C39F9CFF2}"/>
              </a:ext>
            </a:extLst>
          </p:cNvPr>
          <p:cNvSpPr txBox="1"/>
          <p:nvPr/>
        </p:nvSpPr>
        <p:spPr>
          <a:xfrm>
            <a:off x="5977839" y="3615054"/>
            <a:ext cx="3982960" cy="369332"/>
          </a:xfrm>
          <a:prstGeom prst="rect">
            <a:avLst/>
          </a:prstGeom>
          <a:solidFill>
            <a:srgbClr val="FFFF00"/>
          </a:solidFill>
          <a:ln w="28575">
            <a:solidFill>
              <a:srgbClr val="C00000"/>
            </a:solidFill>
          </a:ln>
        </p:spPr>
        <p:txBody>
          <a:bodyPr wrap="square" rtlCol="0">
            <a:spAutoFit/>
          </a:bodyPr>
          <a:lstStyle/>
          <a:p>
            <a:r>
              <a:rPr lang="en-US" b="1" dirty="0">
                <a:solidFill>
                  <a:srgbClr val="C00000"/>
                </a:solidFill>
              </a:rPr>
              <a:t> </a:t>
            </a:r>
          </a:p>
        </p:txBody>
      </p:sp>
      <p:grpSp>
        <p:nvGrpSpPr>
          <p:cNvPr id="231" name="Group 230">
            <a:extLst>
              <a:ext uri="{FF2B5EF4-FFF2-40B4-BE49-F238E27FC236}">
                <a16:creationId xmlns:a16="http://schemas.microsoft.com/office/drawing/2014/main" id="{66971E4E-314F-4AFE-A476-51D79BC216FE}"/>
              </a:ext>
            </a:extLst>
          </p:cNvPr>
          <p:cNvGrpSpPr/>
          <p:nvPr/>
        </p:nvGrpSpPr>
        <p:grpSpPr>
          <a:xfrm>
            <a:off x="2815539" y="2010094"/>
            <a:ext cx="3191150" cy="3204775"/>
            <a:chOff x="1609450" y="1953218"/>
            <a:chExt cx="3191150" cy="3204775"/>
          </a:xfrm>
        </p:grpSpPr>
        <p:grpSp>
          <p:nvGrpSpPr>
            <p:cNvPr id="230" name="Group 229">
              <a:extLst>
                <a:ext uri="{FF2B5EF4-FFF2-40B4-BE49-F238E27FC236}">
                  <a16:creationId xmlns:a16="http://schemas.microsoft.com/office/drawing/2014/main" id="{ECF101D5-2CAD-440C-A306-CBDF8D27C89D}"/>
                </a:ext>
              </a:extLst>
            </p:cNvPr>
            <p:cNvGrpSpPr/>
            <p:nvPr/>
          </p:nvGrpSpPr>
          <p:grpSpPr>
            <a:xfrm>
              <a:off x="1609450" y="1953218"/>
              <a:ext cx="2965450" cy="2752722"/>
              <a:chOff x="1301750" y="2022515"/>
              <a:chExt cx="2965450" cy="2752722"/>
            </a:xfrm>
          </p:grpSpPr>
          <p:cxnSp>
            <p:nvCxnSpPr>
              <p:cNvPr id="197" name="Straight Connector 196">
                <a:extLst>
                  <a:ext uri="{FF2B5EF4-FFF2-40B4-BE49-F238E27FC236}">
                    <a16:creationId xmlns:a16="http://schemas.microsoft.com/office/drawing/2014/main" id="{D6BB3063-6F8E-49E1-A7DE-699A2FEF02D3}"/>
                  </a:ext>
                </a:extLst>
              </p:cNvPr>
              <p:cNvCxnSpPr/>
              <p:nvPr/>
            </p:nvCxnSpPr>
            <p:spPr>
              <a:xfrm>
                <a:off x="1301750" y="2022515"/>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1" name="Straight Connector 200">
                <a:extLst>
                  <a:ext uri="{FF2B5EF4-FFF2-40B4-BE49-F238E27FC236}">
                    <a16:creationId xmlns:a16="http://schemas.microsoft.com/office/drawing/2014/main" id="{B5565418-A4B6-4D80-89C4-211534CA00CD}"/>
                  </a:ext>
                </a:extLst>
              </p:cNvPr>
              <p:cNvCxnSpPr/>
              <p:nvPr/>
            </p:nvCxnSpPr>
            <p:spPr>
              <a:xfrm>
                <a:off x="1530350" y="2022515"/>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2" name="Straight Connector 201">
                <a:extLst>
                  <a:ext uri="{FF2B5EF4-FFF2-40B4-BE49-F238E27FC236}">
                    <a16:creationId xmlns:a16="http://schemas.microsoft.com/office/drawing/2014/main" id="{90ADB6CF-C5D7-4E04-B737-27CABE425984}"/>
                  </a:ext>
                </a:extLst>
              </p:cNvPr>
              <p:cNvCxnSpPr/>
              <p:nvPr/>
            </p:nvCxnSpPr>
            <p:spPr>
              <a:xfrm>
                <a:off x="1530350" y="22527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3" name="Straight Connector 202">
                <a:extLst>
                  <a:ext uri="{FF2B5EF4-FFF2-40B4-BE49-F238E27FC236}">
                    <a16:creationId xmlns:a16="http://schemas.microsoft.com/office/drawing/2014/main" id="{22D6CAAC-DB9A-4C1B-8F2C-16C059D43F21}"/>
                  </a:ext>
                </a:extLst>
              </p:cNvPr>
              <p:cNvCxnSpPr/>
              <p:nvPr/>
            </p:nvCxnSpPr>
            <p:spPr>
              <a:xfrm>
                <a:off x="1758950" y="22527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4" name="Straight Connector 203">
                <a:extLst>
                  <a:ext uri="{FF2B5EF4-FFF2-40B4-BE49-F238E27FC236}">
                    <a16:creationId xmlns:a16="http://schemas.microsoft.com/office/drawing/2014/main" id="{BA0743E8-34F3-449A-B039-D7772EC70AF3}"/>
                  </a:ext>
                </a:extLst>
              </p:cNvPr>
              <p:cNvCxnSpPr/>
              <p:nvPr/>
            </p:nvCxnSpPr>
            <p:spPr>
              <a:xfrm>
                <a:off x="1758950" y="24813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5" name="Straight Connector 204">
                <a:extLst>
                  <a:ext uri="{FF2B5EF4-FFF2-40B4-BE49-F238E27FC236}">
                    <a16:creationId xmlns:a16="http://schemas.microsoft.com/office/drawing/2014/main" id="{9456519B-5DEC-4324-8257-AFB61213BFD3}"/>
                  </a:ext>
                </a:extLst>
              </p:cNvPr>
              <p:cNvCxnSpPr/>
              <p:nvPr/>
            </p:nvCxnSpPr>
            <p:spPr>
              <a:xfrm>
                <a:off x="1987550" y="24813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6" name="Straight Connector 205">
                <a:extLst>
                  <a:ext uri="{FF2B5EF4-FFF2-40B4-BE49-F238E27FC236}">
                    <a16:creationId xmlns:a16="http://schemas.microsoft.com/office/drawing/2014/main" id="{9C83C2EE-7F7B-45EE-B7C2-07BFCE7E097A}"/>
                  </a:ext>
                </a:extLst>
              </p:cNvPr>
              <p:cNvCxnSpPr/>
              <p:nvPr/>
            </p:nvCxnSpPr>
            <p:spPr>
              <a:xfrm>
                <a:off x="1987550" y="27114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7" name="Straight Connector 206">
                <a:extLst>
                  <a:ext uri="{FF2B5EF4-FFF2-40B4-BE49-F238E27FC236}">
                    <a16:creationId xmlns:a16="http://schemas.microsoft.com/office/drawing/2014/main" id="{65A1F9A6-1BA7-4B63-97A6-D7D51D9D817F}"/>
                  </a:ext>
                </a:extLst>
              </p:cNvPr>
              <p:cNvCxnSpPr/>
              <p:nvPr/>
            </p:nvCxnSpPr>
            <p:spPr>
              <a:xfrm>
                <a:off x="2216150" y="27114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8" name="Straight Connector 207">
                <a:extLst>
                  <a:ext uri="{FF2B5EF4-FFF2-40B4-BE49-F238E27FC236}">
                    <a16:creationId xmlns:a16="http://schemas.microsoft.com/office/drawing/2014/main" id="{B830EFE8-11E1-4786-ABE0-39A3DE62FAE3}"/>
                  </a:ext>
                </a:extLst>
              </p:cNvPr>
              <p:cNvCxnSpPr/>
              <p:nvPr/>
            </p:nvCxnSpPr>
            <p:spPr>
              <a:xfrm>
                <a:off x="2216150" y="29400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9" name="Straight Connector 208">
                <a:extLst>
                  <a:ext uri="{FF2B5EF4-FFF2-40B4-BE49-F238E27FC236}">
                    <a16:creationId xmlns:a16="http://schemas.microsoft.com/office/drawing/2014/main" id="{894BFE2B-EECE-47CD-A367-61EE7263AD48}"/>
                  </a:ext>
                </a:extLst>
              </p:cNvPr>
              <p:cNvCxnSpPr/>
              <p:nvPr/>
            </p:nvCxnSpPr>
            <p:spPr>
              <a:xfrm>
                <a:off x="2444750" y="29400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0" name="Straight Connector 209">
                <a:extLst>
                  <a:ext uri="{FF2B5EF4-FFF2-40B4-BE49-F238E27FC236}">
                    <a16:creationId xmlns:a16="http://schemas.microsoft.com/office/drawing/2014/main" id="{F8494335-B7D4-4921-8EDE-9FF228B1CA64}"/>
                  </a:ext>
                </a:extLst>
              </p:cNvPr>
              <p:cNvCxnSpPr/>
              <p:nvPr/>
            </p:nvCxnSpPr>
            <p:spPr>
              <a:xfrm>
                <a:off x="2444750" y="31702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1" name="Straight Connector 210">
                <a:extLst>
                  <a:ext uri="{FF2B5EF4-FFF2-40B4-BE49-F238E27FC236}">
                    <a16:creationId xmlns:a16="http://schemas.microsoft.com/office/drawing/2014/main" id="{3C8EF3E2-9D32-44CC-B91E-085633501049}"/>
                  </a:ext>
                </a:extLst>
              </p:cNvPr>
              <p:cNvCxnSpPr/>
              <p:nvPr/>
            </p:nvCxnSpPr>
            <p:spPr>
              <a:xfrm>
                <a:off x="2673350" y="31702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2" name="Straight Connector 211">
                <a:extLst>
                  <a:ext uri="{FF2B5EF4-FFF2-40B4-BE49-F238E27FC236}">
                    <a16:creationId xmlns:a16="http://schemas.microsoft.com/office/drawing/2014/main" id="{6FBC716D-E7FD-43A4-BF0A-AA55A3503191}"/>
                  </a:ext>
                </a:extLst>
              </p:cNvPr>
              <p:cNvCxnSpPr/>
              <p:nvPr/>
            </p:nvCxnSpPr>
            <p:spPr>
              <a:xfrm>
                <a:off x="2673350" y="33988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3" name="Straight Connector 212">
                <a:extLst>
                  <a:ext uri="{FF2B5EF4-FFF2-40B4-BE49-F238E27FC236}">
                    <a16:creationId xmlns:a16="http://schemas.microsoft.com/office/drawing/2014/main" id="{605BA705-D25B-40D2-9C11-3733AF3C49D3}"/>
                  </a:ext>
                </a:extLst>
              </p:cNvPr>
              <p:cNvCxnSpPr/>
              <p:nvPr/>
            </p:nvCxnSpPr>
            <p:spPr>
              <a:xfrm>
                <a:off x="2901950" y="33988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4" name="Straight Connector 213">
                <a:extLst>
                  <a:ext uri="{FF2B5EF4-FFF2-40B4-BE49-F238E27FC236}">
                    <a16:creationId xmlns:a16="http://schemas.microsoft.com/office/drawing/2014/main" id="{5A10AC9D-220A-4F0E-8452-C7348C1A0F5A}"/>
                  </a:ext>
                </a:extLst>
              </p:cNvPr>
              <p:cNvCxnSpPr/>
              <p:nvPr/>
            </p:nvCxnSpPr>
            <p:spPr>
              <a:xfrm>
                <a:off x="2901950" y="36290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5" name="Straight Connector 214">
                <a:extLst>
                  <a:ext uri="{FF2B5EF4-FFF2-40B4-BE49-F238E27FC236}">
                    <a16:creationId xmlns:a16="http://schemas.microsoft.com/office/drawing/2014/main" id="{5652C405-0EEE-411D-AE57-EB9E229B2CBD}"/>
                  </a:ext>
                </a:extLst>
              </p:cNvPr>
              <p:cNvCxnSpPr/>
              <p:nvPr/>
            </p:nvCxnSpPr>
            <p:spPr>
              <a:xfrm>
                <a:off x="3130550" y="36290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6" name="Straight Connector 215">
                <a:extLst>
                  <a:ext uri="{FF2B5EF4-FFF2-40B4-BE49-F238E27FC236}">
                    <a16:creationId xmlns:a16="http://schemas.microsoft.com/office/drawing/2014/main" id="{07F1A74D-7747-48F0-8E64-760FE6793545}"/>
                  </a:ext>
                </a:extLst>
              </p:cNvPr>
              <p:cNvCxnSpPr/>
              <p:nvPr/>
            </p:nvCxnSpPr>
            <p:spPr>
              <a:xfrm>
                <a:off x="3130550" y="38576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7" name="Straight Connector 216">
                <a:extLst>
                  <a:ext uri="{FF2B5EF4-FFF2-40B4-BE49-F238E27FC236}">
                    <a16:creationId xmlns:a16="http://schemas.microsoft.com/office/drawing/2014/main" id="{6B262134-D188-4A8B-B626-4DA406AC7905}"/>
                  </a:ext>
                </a:extLst>
              </p:cNvPr>
              <p:cNvCxnSpPr/>
              <p:nvPr/>
            </p:nvCxnSpPr>
            <p:spPr>
              <a:xfrm>
                <a:off x="3359150" y="38576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8" name="Straight Connector 217">
                <a:extLst>
                  <a:ext uri="{FF2B5EF4-FFF2-40B4-BE49-F238E27FC236}">
                    <a16:creationId xmlns:a16="http://schemas.microsoft.com/office/drawing/2014/main" id="{A7DB71EA-AC3F-45AF-8BC3-E28B9ACBAF41}"/>
                  </a:ext>
                </a:extLst>
              </p:cNvPr>
              <p:cNvCxnSpPr/>
              <p:nvPr/>
            </p:nvCxnSpPr>
            <p:spPr>
              <a:xfrm>
                <a:off x="3359150" y="40878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9" name="Straight Connector 218">
                <a:extLst>
                  <a:ext uri="{FF2B5EF4-FFF2-40B4-BE49-F238E27FC236}">
                    <a16:creationId xmlns:a16="http://schemas.microsoft.com/office/drawing/2014/main" id="{3EF6FB63-9CB2-4AC0-8BFD-3F9F99EBAFDF}"/>
                  </a:ext>
                </a:extLst>
              </p:cNvPr>
              <p:cNvCxnSpPr/>
              <p:nvPr/>
            </p:nvCxnSpPr>
            <p:spPr>
              <a:xfrm>
                <a:off x="3587750" y="40878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0" name="Straight Connector 219">
                <a:extLst>
                  <a:ext uri="{FF2B5EF4-FFF2-40B4-BE49-F238E27FC236}">
                    <a16:creationId xmlns:a16="http://schemas.microsoft.com/office/drawing/2014/main" id="{E3D37D49-E124-4F0D-BBFB-BCFAF4EC4802}"/>
                  </a:ext>
                </a:extLst>
              </p:cNvPr>
              <p:cNvCxnSpPr/>
              <p:nvPr/>
            </p:nvCxnSpPr>
            <p:spPr>
              <a:xfrm>
                <a:off x="3587750" y="43164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1" name="Straight Connector 220">
                <a:extLst>
                  <a:ext uri="{FF2B5EF4-FFF2-40B4-BE49-F238E27FC236}">
                    <a16:creationId xmlns:a16="http://schemas.microsoft.com/office/drawing/2014/main" id="{583B6119-129C-4091-BA46-321598742CB2}"/>
                  </a:ext>
                </a:extLst>
              </p:cNvPr>
              <p:cNvCxnSpPr/>
              <p:nvPr/>
            </p:nvCxnSpPr>
            <p:spPr>
              <a:xfrm>
                <a:off x="3816350" y="43164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2" name="Straight Connector 221">
                <a:extLst>
                  <a:ext uri="{FF2B5EF4-FFF2-40B4-BE49-F238E27FC236}">
                    <a16:creationId xmlns:a16="http://schemas.microsoft.com/office/drawing/2014/main" id="{38DDFEC2-971E-4959-AA5C-A9B00CE740E7}"/>
                  </a:ext>
                </a:extLst>
              </p:cNvPr>
              <p:cNvCxnSpPr/>
              <p:nvPr/>
            </p:nvCxnSpPr>
            <p:spPr>
              <a:xfrm>
                <a:off x="3816350" y="45466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3" name="Straight Connector 222">
                <a:extLst>
                  <a:ext uri="{FF2B5EF4-FFF2-40B4-BE49-F238E27FC236}">
                    <a16:creationId xmlns:a16="http://schemas.microsoft.com/office/drawing/2014/main" id="{C13F9B27-C22E-4901-B70B-81B82B79F304}"/>
                  </a:ext>
                </a:extLst>
              </p:cNvPr>
              <p:cNvCxnSpPr/>
              <p:nvPr/>
            </p:nvCxnSpPr>
            <p:spPr>
              <a:xfrm>
                <a:off x="4044950" y="4546637"/>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4" name="Straight Connector 223">
                <a:extLst>
                  <a:ext uri="{FF2B5EF4-FFF2-40B4-BE49-F238E27FC236}">
                    <a16:creationId xmlns:a16="http://schemas.microsoft.com/office/drawing/2014/main" id="{4F50558A-74BE-474B-BDB6-989333CCFCC5}"/>
                  </a:ext>
                </a:extLst>
              </p:cNvPr>
              <p:cNvCxnSpPr/>
              <p:nvPr/>
            </p:nvCxnSpPr>
            <p:spPr>
              <a:xfrm>
                <a:off x="4038600" y="47752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grpSp>
        <p:cxnSp>
          <p:nvCxnSpPr>
            <p:cNvPr id="225" name="Straight Connector 224">
              <a:extLst>
                <a:ext uri="{FF2B5EF4-FFF2-40B4-BE49-F238E27FC236}">
                  <a16:creationId xmlns:a16="http://schemas.microsoft.com/office/drawing/2014/main" id="{06B60B31-B299-4943-906C-40C13F3F528F}"/>
                </a:ext>
              </a:extLst>
            </p:cNvPr>
            <p:cNvCxnSpPr/>
            <p:nvPr/>
          </p:nvCxnSpPr>
          <p:spPr>
            <a:xfrm>
              <a:off x="4572000" y="47007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6" name="Straight Connector 225">
              <a:extLst>
                <a:ext uri="{FF2B5EF4-FFF2-40B4-BE49-F238E27FC236}">
                  <a16:creationId xmlns:a16="http://schemas.microsoft.com/office/drawing/2014/main" id="{EE37804C-F9C4-4508-90D0-70B150311388}"/>
                </a:ext>
              </a:extLst>
            </p:cNvPr>
            <p:cNvCxnSpPr/>
            <p:nvPr/>
          </p:nvCxnSpPr>
          <p:spPr>
            <a:xfrm>
              <a:off x="4572000" y="492939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7" name="Straight Connector 226">
              <a:extLst>
                <a:ext uri="{FF2B5EF4-FFF2-40B4-BE49-F238E27FC236}">
                  <a16:creationId xmlns:a16="http://schemas.microsoft.com/office/drawing/2014/main" id="{E5215729-C06E-4063-AFEB-E15981C7D0E5}"/>
                </a:ext>
              </a:extLst>
            </p:cNvPr>
            <p:cNvCxnSpPr/>
            <p:nvPr/>
          </p:nvCxnSpPr>
          <p:spPr>
            <a:xfrm>
              <a:off x="4800600" y="49293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grpSp>
      <p:sp>
        <p:nvSpPr>
          <p:cNvPr id="2" name="Title 1"/>
          <p:cNvSpPr>
            <a:spLocks noGrp="1"/>
          </p:cNvSpPr>
          <p:nvPr>
            <p:ph type="title"/>
          </p:nvPr>
        </p:nvSpPr>
        <p:spPr>
          <a:xfrm>
            <a:off x="1993498" y="20782"/>
            <a:ext cx="8229600" cy="1143000"/>
          </a:xfrm>
        </p:spPr>
        <p:txBody>
          <a:bodyPr>
            <a:normAutofit/>
          </a:bodyPr>
          <a:lstStyle/>
          <a:p>
            <a:r>
              <a:rPr lang="en-US" dirty="0"/>
              <a:t>Profitability Diagram: Profit Gains vs Losses)</a:t>
            </a:r>
          </a:p>
        </p:txBody>
      </p:sp>
      <p:sp>
        <p:nvSpPr>
          <p:cNvPr id="3" name="Content Placeholder 2"/>
          <p:cNvSpPr>
            <a:spLocks noGrp="1"/>
          </p:cNvSpPr>
          <p:nvPr>
            <p:ph idx="1"/>
          </p:nvPr>
        </p:nvSpPr>
        <p:spPr>
          <a:xfrm>
            <a:off x="1993498" y="1142998"/>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a:cxnSpLocks/>
          </p:cNvCxnSpPr>
          <p:nvPr/>
        </p:nvCxnSpPr>
        <p:spPr>
          <a:xfrm>
            <a:off x="2815539" y="5265228"/>
            <a:ext cx="6324600" cy="16621"/>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378704" y="5265227"/>
            <a:ext cx="535724" cy="369332"/>
          </a:xfrm>
          <a:prstGeom prst="rect">
            <a:avLst/>
          </a:prstGeom>
          <a:noFill/>
        </p:spPr>
        <p:txBody>
          <a:bodyPr wrap="none" rtlCol="0">
            <a:spAutoFit/>
          </a:bodyPr>
          <a:lstStyle/>
          <a:p>
            <a:r>
              <a:rPr lang="en-US" dirty="0"/>
              <a:t>300</a:t>
            </a:r>
          </a:p>
        </p:txBody>
      </p:sp>
      <p:sp>
        <p:nvSpPr>
          <p:cNvPr id="33" name="TextBox 32"/>
          <p:cNvSpPr txBox="1"/>
          <p:nvPr/>
        </p:nvSpPr>
        <p:spPr>
          <a:xfrm flipH="1">
            <a:off x="3648139" y="5281848"/>
            <a:ext cx="640773" cy="369332"/>
          </a:xfrm>
          <a:prstGeom prst="rect">
            <a:avLst/>
          </a:prstGeom>
          <a:noFill/>
        </p:spPr>
        <p:txBody>
          <a:bodyPr wrap="square" rtlCol="0">
            <a:spAutoFit/>
          </a:bodyPr>
          <a:lstStyle/>
          <a:p>
            <a:r>
              <a:rPr lang="en-US" dirty="0"/>
              <a:t>200</a:t>
            </a:r>
          </a:p>
        </p:txBody>
      </p:sp>
      <p:sp>
        <p:nvSpPr>
          <p:cNvPr id="35" name="TextBox 34"/>
          <p:cNvSpPr txBox="1"/>
          <p:nvPr/>
        </p:nvSpPr>
        <p:spPr>
          <a:xfrm flipH="1">
            <a:off x="2057400" y="1872734"/>
            <a:ext cx="685800" cy="369332"/>
          </a:xfrm>
          <a:prstGeom prst="rect">
            <a:avLst/>
          </a:prstGeom>
          <a:noFill/>
        </p:spPr>
        <p:txBody>
          <a:bodyPr wrap="square" rtlCol="0">
            <a:spAutoFit/>
          </a:bodyPr>
          <a:lstStyle/>
          <a:p>
            <a:r>
              <a:rPr lang="en-US" dirty="0"/>
              <a:t>3.00</a:t>
            </a:r>
          </a:p>
        </p:txBody>
      </p:sp>
      <p:sp>
        <p:nvSpPr>
          <p:cNvPr id="36" name="TextBox 35"/>
          <p:cNvSpPr txBox="1"/>
          <p:nvPr/>
        </p:nvSpPr>
        <p:spPr>
          <a:xfrm flipH="1">
            <a:off x="2117173" y="2762649"/>
            <a:ext cx="685800" cy="369332"/>
          </a:xfrm>
          <a:prstGeom prst="rect">
            <a:avLst/>
          </a:prstGeom>
          <a:noFill/>
        </p:spPr>
        <p:txBody>
          <a:bodyPr wrap="square" rtlCol="0">
            <a:spAutoFit/>
          </a:bodyPr>
          <a:lstStyle/>
          <a:p>
            <a:r>
              <a:rPr lang="en-US" b="1" dirty="0">
                <a:solidFill>
                  <a:srgbClr val="00B050"/>
                </a:solidFill>
              </a:rPr>
              <a:t>2.50</a:t>
            </a:r>
          </a:p>
        </p:txBody>
      </p:sp>
      <p:sp>
        <p:nvSpPr>
          <p:cNvPr id="37" name="TextBox 36"/>
          <p:cNvSpPr txBox="1"/>
          <p:nvPr/>
        </p:nvSpPr>
        <p:spPr>
          <a:xfrm flipH="1">
            <a:off x="2151681" y="3210133"/>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57400" y="3701534"/>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118457" y="4588409"/>
            <a:ext cx="671946" cy="369332"/>
          </a:xfrm>
          <a:prstGeom prst="rect">
            <a:avLst/>
          </a:prstGeom>
          <a:noFill/>
        </p:spPr>
        <p:txBody>
          <a:bodyPr wrap="square" rtlCol="0">
            <a:spAutoFit/>
          </a:bodyPr>
          <a:lstStyle/>
          <a:p>
            <a:r>
              <a:rPr lang="en-US" dirty="0"/>
              <a:t>2.00</a:t>
            </a:r>
          </a:p>
        </p:txBody>
      </p:sp>
      <p:sp>
        <p:nvSpPr>
          <p:cNvPr id="57" name="TextBox 56"/>
          <p:cNvSpPr txBox="1"/>
          <p:nvPr/>
        </p:nvSpPr>
        <p:spPr>
          <a:xfrm>
            <a:off x="6396317" y="5271068"/>
            <a:ext cx="535724" cy="369332"/>
          </a:xfrm>
          <a:prstGeom prst="rect">
            <a:avLst/>
          </a:prstGeom>
          <a:noFill/>
        </p:spPr>
        <p:txBody>
          <a:bodyPr wrap="none" rtlCol="0">
            <a:spAutoFit/>
          </a:bodyPr>
          <a:lstStyle/>
          <a:p>
            <a:r>
              <a:rPr lang="en-US" dirty="0"/>
              <a:t>600</a:t>
            </a:r>
          </a:p>
        </p:txBody>
      </p:sp>
      <p:cxnSp>
        <p:nvCxnSpPr>
          <p:cNvPr id="6" name="Straight Connector 5"/>
          <p:cNvCxnSpPr>
            <a:cxnSpLocks/>
          </p:cNvCxnSpPr>
          <p:nvPr/>
        </p:nvCxnSpPr>
        <p:spPr>
          <a:xfrm>
            <a:off x="2819400" y="1938037"/>
            <a:ext cx="3288898" cy="3275323"/>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7C3FD1E-018D-4EA1-B381-9FDA98A89741}"/>
              </a:ext>
            </a:extLst>
          </p:cNvPr>
          <p:cNvSpPr txBox="1"/>
          <p:nvPr/>
        </p:nvSpPr>
        <p:spPr>
          <a:xfrm>
            <a:off x="5854176" y="1127880"/>
            <a:ext cx="4563259" cy="3139321"/>
          </a:xfrm>
          <a:prstGeom prst="rect">
            <a:avLst/>
          </a:prstGeom>
          <a:noFill/>
          <a:ln w="28575">
            <a:solidFill>
              <a:srgbClr val="C00000"/>
            </a:solidFill>
          </a:ln>
        </p:spPr>
        <p:txBody>
          <a:bodyPr wrap="square" rtlCol="0">
            <a:spAutoFit/>
          </a:bodyPr>
          <a:lstStyle/>
          <a:p>
            <a:r>
              <a:rPr lang="en-US" u="sng" dirty="0">
                <a:solidFill>
                  <a:srgbClr val="C00000"/>
                </a:solidFill>
              </a:rPr>
              <a:t>Increase in profits has 2 components</a:t>
            </a:r>
          </a:p>
          <a:p>
            <a:r>
              <a:rPr lang="en-US" dirty="0">
                <a:solidFill>
                  <a:srgbClr val="C00000"/>
                </a:solidFill>
              </a:rPr>
              <a:t>Gain (G) = higher price on sales retained</a:t>
            </a:r>
          </a:p>
          <a:p>
            <a:r>
              <a:rPr lang="en-US" dirty="0">
                <a:solidFill>
                  <a:srgbClr val="C00000"/>
                </a:solidFill>
              </a:rPr>
              <a:t>G = $0.50 x 200 = $100</a:t>
            </a:r>
          </a:p>
          <a:p>
            <a:r>
              <a:rPr lang="en-US" i="1" dirty="0">
                <a:solidFill>
                  <a:srgbClr val="C00000"/>
                </a:solidFill>
              </a:rPr>
              <a:t>G = same as monopoly overcharge MO</a:t>
            </a:r>
          </a:p>
          <a:p>
            <a:br>
              <a:rPr lang="en-US" i="1" dirty="0">
                <a:solidFill>
                  <a:srgbClr val="C00000"/>
                </a:solidFill>
              </a:rPr>
            </a:br>
            <a:r>
              <a:rPr lang="en-US" i="1" dirty="0">
                <a:solidFill>
                  <a:srgbClr val="C00000"/>
                </a:solidFill>
              </a:rPr>
              <a:t>Loss (L) = lost profits on sales reduction </a:t>
            </a:r>
          </a:p>
          <a:p>
            <a:r>
              <a:rPr lang="en-US" dirty="0">
                <a:solidFill>
                  <a:srgbClr val="C00000"/>
                </a:solidFill>
              </a:rPr>
              <a:t>L = $0.50 x 100 = $50</a:t>
            </a:r>
          </a:p>
          <a:p>
            <a:r>
              <a:rPr lang="en-US" dirty="0">
                <a:solidFill>
                  <a:srgbClr val="C00000"/>
                </a:solidFill>
              </a:rPr>
              <a:t>L is a deadweight loss </a:t>
            </a:r>
            <a:r>
              <a:rPr lang="en-US" dirty="0" err="1">
                <a:solidFill>
                  <a:srgbClr val="C00000"/>
                </a:solidFill>
              </a:rPr>
              <a:t>DWLp</a:t>
            </a:r>
            <a:r>
              <a:rPr lang="en-US" dirty="0">
                <a:solidFill>
                  <a:srgbClr val="C00000"/>
                </a:solidFill>
              </a:rPr>
              <a:t> </a:t>
            </a:r>
            <a:r>
              <a:rPr lang="en-US" i="1" dirty="0">
                <a:solidFill>
                  <a:srgbClr val="C00000"/>
                </a:solidFill>
              </a:rPr>
              <a:t>(not a transfer)</a:t>
            </a:r>
          </a:p>
          <a:p>
            <a:endParaRPr lang="en-US" i="1" dirty="0">
              <a:solidFill>
                <a:srgbClr val="C00000"/>
              </a:solidFill>
            </a:endParaRPr>
          </a:p>
          <a:p>
            <a:r>
              <a:rPr lang="en-US" b="1" dirty="0">
                <a:solidFill>
                  <a:srgbClr val="C00000"/>
                </a:solidFill>
              </a:rPr>
              <a:t>   Overall profit impact </a:t>
            </a:r>
            <a:r>
              <a:rPr lang="en-US" b="1" i="1" dirty="0">
                <a:solidFill>
                  <a:srgbClr val="C00000"/>
                </a:solidFill>
              </a:rPr>
              <a:t>= G – L = $50 </a:t>
            </a:r>
          </a:p>
          <a:p>
            <a:endParaRPr lang="en-US" b="1" i="1" dirty="0">
              <a:solidFill>
                <a:srgbClr val="C00000"/>
              </a:solidFill>
            </a:endParaRPr>
          </a:p>
        </p:txBody>
      </p:sp>
      <p:cxnSp>
        <p:nvCxnSpPr>
          <p:cNvPr id="52" name="Straight Connector 51">
            <a:extLst>
              <a:ext uri="{FF2B5EF4-FFF2-40B4-BE49-F238E27FC236}">
                <a16:creationId xmlns:a16="http://schemas.microsoft.com/office/drawing/2014/main" id="{7814F7EE-CA4E-4BFF-8AB8-C810B17E0667}"/>
              </a:ext>
            </a:extLst>
          </p:cNvPr>
          <p:cNvCxnSpPr>
            <a:cxnSpLocks/>
          </p:cNvCxnSpPr>
          <p:nvPr/>
        </p:nvCxnSpPr>
        <p:spPr>
          <a:xfrm>
            <a:off x="2786545" y="2989779"/>
            <a:ext cx="2384282"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4890B2F-759F-4051-9E59-AD685817040B}"/>
              </a:ext>
            </a:extLst>
          </p:cNvPr>
          <p:cNvCxnSpPr>
            <a:cxnSpLocks/>
          </p:cNvCxnSpPr>
          <p:nvPr/>
        </p:nvCxnSpPr>
        <p:spPr>
          <a:xfrm>
            <a:off x="2786545" y="4757668"/>
            <a:ext cx="393548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8A17A0CB-048B-4944-A61E-46869005D539}"/>
              </a:ext>
            </a:extLst>
          </p:cNvPr>
          <p:cNvSpPr txBox="1"/>
          <p:nvPr/>
        </p:nvSpPr>
        <p:spPr>
          <a:xfrm flipH="1">
            <a:off x="6921903" y="4594497"/>
            <a:ext cx="2427807" cy="369332"/>
          </a:xfrm>
          <a:prstGeom prst="rect">
            <a:avLst/>
          </a:prstGeom>
          <a:noFill/>
        </p:spPr>
        <p:txBody>
          <a:bodyPr wrap="square" rtlCol="0">
            <a:spAutoFit/>
          </a:bodyPr>
          <a:lstStyle/>
          <a:p>
            <a:r>
              <a:rPr lang="en-US" b="1" dirty="0">
                <a:solidFill>
                  <a:srgbClr val="0070C0"/>
                </a:solidFill>
              </a:rPr>
              <a:t>Initial Price P1 = $2.00</a:t>
            </a:r>
          </a:p>
        </p:txBody>
      </p:sp>
      <p:cxnSp>
        <p:nvCxnSpPr>
          <p:cNvPr id="62" name="Straight Connector 61">
            <a:extLst>
              <a:ext uri="{FF2B5EF4-FFF2-40B4-BE49-F238E27FC236}">
                <a16:creationId xmlns:a16="http://schemas.microsoft.com/office/drawing/2014/main" id="{0E148721-301D-43E1-A393-7C7085C4FB96}"/>
              </a:ext>
            </a:extLst>
          </p:cNvPr>
          <p:cNvCxnSpPr>
            <a:cxnSpLocks/>
          </p:cNvCxnSpPr>
          <p:nvPr/>
        </p:nvCxnSpPr>
        <p:spPr>
          <a:xfrm flipH="1">
            <a:off x="3835400" y="2916079"/>
            <a:ext cx="4214" cy="23247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7588AC2-B0D6-402B-A64C-7FB1BBEE3E98}"/>
              </a:ext>
            </a:extLst>
          </p:cNvPr>
          <p:cNvCxnSpPr>
            <a:cxnSpLocks/>
          </p:cNvCxnSpPr>
          <p:nvPr/>
        </p:nvCxnSpPr>
        <p:spPr>
          <a:xfrm>
            <a:off x="5665141" y="4757669"/>
            <a:ext cx="10904" cy="483199"/>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C8AB213-EED7-4898-ABB0-EE41952A3B8F}"/>
              </a:ext>
            </a:extLst>
          </p:cNvPr>
          <p:cNvSpPr/>
          <p:nvPr/>
        </p:nvSpPr>
        <p:spPr>
          <a:xfrm>
            <a:off x="2835829" y="2985093"/>
            <a:ext cx="981492" cy="1764266"/>
          </a:xfrm>
          <a:prstGeom prst="rect">
            <a:avLst/>
          </a:prstGeom>
          <a:solidFill>
            <a:srgbClr val="FFEA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Gain=</a:t>
            </a:r>
          </a:p>
          <a:p>
            <a:pPr algn="ctr"/>
            <a:r>
              <a:rPr lang="en-US" sz="1200" b="1" dirty="0">
                <a:solidFill>
                  <a:schemeClr val="tx1"/>
                </a:solidFill>
              </a:rPr>
              <a:t>$100</a:t>
            </a:r>
          </a:p>
          <a:p>
            <a:pPr algn="ctr"/>
            <a:r>
              <a:rPr lang="en-US" sz="1200" b="1" dirty="0">
                <a:solidFill>
                  <a:schemeClr val="tx1"/>
                </a:solidFill>
              </a:rPr>
              <a:t>(</a:t>
            </a:r>
            <a:r>
              <a:rPr lang="en-US" sz="1200" b="1" dirty="0" err="1">
                <a:solidFill>
                  <a:schemeClr val="tx1"/>
                </a:solidFill>
              </a:rPr>
              <a:t>monop</a:t>
            </a:r>
            <a:r>
              <a:rPr lang="en-US" sz="1200" b="1" dirty="0">
                <a:solidFill>
                  <a:schemeClr val="tx1"/>
                </a:solidFill>
              </a:rPr>
              <a:t>.</a:t>
            </a:r>
          </a:p>
          <a:p>
            <a:pPr algn="ctr"/>
            <a:r>
              <a:rPr lang="en-US" sz="1200" b="1" dirty="0" err="1">
                <a:solidFill>
                  <a:schemeClr val="tx1"/>
                </a:solidFill>
              </a:rPr>
              <a:t>overharge</a:t>
            </a:r>
            <a:r>
              <a:rPr lang="en-US" sz="1200" b="1" dirty="0">
                <a:solidFill>
                  <a:schemeClr val="tx1"/>
                </a:solidFill>
              </a:rPr>
              <a:t>)</a:t>
            </a:r>
          </a:p>
        </p:txBody>
      </p:sp>
      <p:sp>
        <p:nvSpPr>
          <p:cNvPr id="58" name="TextBox 57">
            <a:extLst>
              <a:ext uri="{FF2B5EF4-FFF2-40B4-BE49-F238E27FC236}">
                <a16:creationId xmlns:a16="http://schemas.microsoft.com/office/drawing/2014/main" id="{C07378E7-C834-48AB-A8D7-8A6C39F9CFF2}"/>
              </a:ext>
            </a:extLst>
          </p:cNvPr>
          <p:cNvSpPr txBox="1"/>
          <p:nvPr/>
        </p:nvSpPr>
        <p:spPr>
          <a:xfrm>
            <a:off x="6108865" y="5838198"/>
            <a:ext cx="3982960" cy="646331"/>
          </a:xfrm>
          <a:prstGeom prst="rect">
            <a:avLst/>
          </a:prstGeom>
          <a:solidFill>
            <a:srgbClr val="FFFFCC"/>
          </a:solidFill>
          <a:ln w="28575">
            <a:solidFill>
              <a:srgbClr val="C00000"/>
            </a:solidFill>
          </a:ln>
        </p:spPr>
        <p:txBody>
          <a:bodyPr wrap="square" rtlCol="0">
            <a:spAutoFit/>
          </a:bodyPr>
          <a:lstStyle/>
          <a:p>
            <a:r>
              <a:rPr lang="en-US" b="1" dirty="0">
                <a:solidFill>
                  <a:srgbClr val="C00000"/>
                </a:solidFill>
              </a:rPr>
              <a:t>NOTE: THIS IS NOT DRAWN TO SCALE. </a:t>
            </a:r>
          </a:p>
        </p:txBody>
      </p:sp>
      <p:cxnSp>
        <p:nvCxnSpPr>
          <p:cNvPr id="59" name="Straight Connector 58">
            <a:extLst>
              <a:ext uri="{FF2B5EF4-FFF2-40B4-BE49-F238E27FC236}">
                <a16:creationId xmlns:a16="http://schemas.microsoft.com/office/drawing/2014/main" id="{822C452B-7972-439D-B279-163AFC636D5D}"/>
              </a:ext>
            </a:extLst>
          </p:cNvPr>
          <p:cNvCxnSpPr>
            <a:cxnSpLocks/>
          </p:cNvCxnSpPr>
          <p:nvPr/>
        </p:nvCxnSpPr>
        <p:spPr>
          <a:xfrm flipV="1">
            <a:off x="2819400" y="5140969"/>
            <a:ext cx="4034828" cy="1936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C6C08AF0-5503-419E-A998-0747F63C3BB4}"/>
              </a:ext>
            </a:extLst>
          </p:cNvPr>
          <p:cNvSpPr txBox="1"/>
          <p:nvPr/>
        </p:nvSpPr>
        <p:spPr>
          <a:xfrm flipH="1">
            <a:off x="6884115" y="4895895"/>
            <a:ext cx="3982960" cy="369332"/>
          </a:xfrm>
          <a:prstGeom prst="rect">
            <a:avLst/>
          </a:prstGeom>
          <a:noFill/>
        </p:spPr>
        <p:txBody>
          <a:bodyPr wrap="square" rtlCol="0">
            <a:spAutoFit/>
          </a:bodyPr>
          <a:lstStyle/>
          <a:p>
            <a:r>
              <a:rPr lang="en-US" b="1" dirty="0">
                <a:solidFill>
                  <a:srgbClr val="0070C0"/>
                </a:solidFill>
              </a:rPr>
              <a:t>   </a:t>
            </a:r>
            <a:r>
              <a:rPr lang="en-US" b="1" dirty="0">
                <a:solidFill>
                  <a:srgbClr val="FF0000"/>
                </a:solidFill>
              </a:rPr>
              <a:t>Cost = $1.50</a:t>
            </a:r>
          </a:p>
        </p:txBody>
      </p:sp>
      <p:sp>
        <p:nvSpPr>
          <p:cNvPr id="4" name="Slide Number Placeholder 3">
            <a:extLst>
              <a:ext uri="{FF2B5EF4-FFF2-40B4-BE49-F238E27FC236}">
                <a16:creationId xmlns:a16="http://schemas.microsoft.com/office/drawing/2014/main" id="{C3ED62AF-835C-45C7-B52A-949556B074E5}"/>
              </a:ext>
            </a:extLst>
          </p:cNvPr>
          <p:cNvSpPr>
            <a:spLocks noGrp="1"/>
          </p:cNvSpPr>
          <p:nvPr>
            <p:ph type="sldNum" sz="quarter" idx="12"/>
          </p:nvPr>
        </p:nvSpPr>
        <p:spPr/>
        <p:txBody>
          <a:bodyPr/>
          <a:lstStyle/>
          <a:p>
            <a:fld id="{2D3B227A-F6FA-48EA-A684-49106483E6A4}" type="slidenum">
              <a:rPr lang="en-US" smtClean="0"/>
              <a:t>48</a:t>
            </a:fld>
            <a:endParaRPr lang="en-US"/>
          </a:p>
        </p:txBody>
      </p:sp>
      <p:graphicFrame>
        <p:nvGraphicFramePr>
          <p:cNvPr id="8" name="Table 7"/>
          <p:cNvGraphicFramePr>
            <a:graphicFrameLocks noGrp="1"/>
          </p:cNvGraphicFramePr>
          <p:nvPr/>
        </p:nvGraphicFramePr>
        <p:xfrm>
          <a:off x="13052961" y="3883231"/>
          <a:ext cx="208280" cy="365760"/>
        </p:xfrm>
        <a:graphic>
          <a:graphicData uri="http://schemas.openxmlformats.org/drawingml/2006/table">
            <a:tbl>
              <a:tblPr/>
              <a:tblGrid>
                <a:gridCol w="208280">
                  <a:extLst>
                    <a:ext uri="{9D8B030D-6E8A-4147-A177-3AD203B41FA5}">
                      <a16:colId xmlns:a16="http://schemas.microsoft.com/office/drawing/2014/main" val="20000"/>
                    </a:ext>
                  </a:extLst>
                </a:gridCol>
              </a:tblGrid>
              <a:tr h="0">
                <a:tc>
                  <a:txBody>
                    <a:bodyPr/>
                    <a:lstStyle/>
                    <a:p>
                      <a:endParaRPr lang="en-US" dirty="0"/>
                    </a:p>
                  </a:txBody>
                  <a:tcPr>
                    <a:lnL w="12700" cmpd="sng">
                      <a:solidFill>
                        <a:srgbClr val="FFC000"/>
                      </a:solidFill>
                      <a:prstDash val="solid"/>
                    </a:lnL>
                    <a:lnR w="12700" cmpd="sng">
                      <a:solidFill>
                        <a:srgbClr val="FFC000"/>
                      </a:solidFill>
                      <a:prstDash val="solid"/>
                    </a:lnR>
                    <a:lnT w="12700" cmpd="sng">
                      <a:solidFill>
                        <a:srgbClr val="FFC000"/>
                      </a:solidFill>
                      <a:prstDash val="solid"/>
                    </a:lnT>
                    <a:lnB w="12700" cmpd="sng">
                      <a:solidFill>
                        <a:srgbClr val="FFC000"/>
                      </a:solidFill>
                      <a:prstDash val="solid"/>
                    </a:lnB>
                  </a:tcPr>
                </a:tc>
                <a:extLst>
                  <a:ext uri="{0D108BD9-81ED-4DB2-BD59-A6C34878D82A}">
                    <a16:rowId xmlns:a16="http://schemas.microsoft.com/office/drawing/2014/main" val="10000"/>
                  </a:ext>
                </a:extLst>
              </a:tr>
            </a:tbl>
          </a:graphicData>
        </a:graphic>
      </p:graphicFrame>
      <p:sp>
        <p:nvSpPr>
          <p:cNvPr id="9" name="TextBox 8">
            <a:extLst>
              <a:ext uri="{FF2B5EF4-FFF2-40B4-BE49-F238E27FC236}">
                <a16:creationId xmlns:a16="http://schemas.microsoft.com/office/drawing/2014/main" id="{E0A5495E-C8F0-44D0-AD85-61A0AA39933C}"/>
              </a:ext>
            </a:extLst>
          </p:cNvPr>
          <p:cNvSpPr txBox="1"/>
          <p:nvPr/>
        </p:nvSpPr>
        <p:spPr>
          <a:xfrm flipH="1">
            <a:off x="2098634" y="4968522"/>
            <a:ext cx="671946" cy="369332"/>
          </a:xfrm>
          <a:prstGeom prst="rect">
            <a:avLst/>
          </a:prstGeom>
          <a:noFill/>
        </p:spPr>
        <p:txBody>
          <a:bodyPr wrap="square" rtlCol="0">
            <a:spAutoFit/>
          </a:bodyPr>
          <a:lstStyle/>
          <a:p>
            <a:r>
              <a:rPr lang="en-US" dirty="0">
                <a:solidFill>
                  <a:srgbClr val="FF0000"/>
                </a:solidFill>
              </a:rPr>
              <a:t>1.50</a:t>
            </a:r>
          </a:p>
        </p:txBody>
      </p:sp>
    </p:spTree>
    <p:extLst>
      <p:ext uri="{BB962C8B-B14F-4D97-AF65-F5344CB8AC3E}">
        <p14:creationId xmlns:p14="http://schemas.microsoft.com/office/powerpoint/2010/main" val="39501355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ight Triangle 15">
            <a:extLst>
              <a:ext uri="{FF2B5EF4-FFF2-40B4-BE49-F238E27FC236}">
                <a16:creationId xmlns:a16="http://schemas.microsoft.com/office/drawing/2014/main" id="{B81546AE-DFDE-4728-8A7D-7D5352D4A591}"/>
              </a:ext>
            </a:extLst>
          </p:cNvPr>
          <p:cNvSpPr/>
          <p:nvPr/>
        </p:nvSpPr>
        <p:spPr>
          <a:xfrm>
            <a:off x="3839956" y="3019340"/>
            <a:ext cx="1828660" cy="1729352"/>
          </a:xfrm>
          <a:prstGeom prst="rtTriangl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solidFill>
                <a:schemeClr val="tx1"/>
              </a:solidFill>
            </a:endParaRPr>
          </a:p>
          <a:p>
            <a:endParaRPr lang="en-US" sz="1600" b="1" dirty="0">
              <a:solidFill>
                <a:schemeClr val="tx1"/>
              </a:solidFill>
            </a:endParaRPr>
          </a:p>
        </p:txBody>
      </p:sp>
      <p:grpSp>
        <p:nvGrpSpPr>
          <p:cNvPr id="231" name="Group 230">
            <a:extLst>
              <a:ext uri="{FF2B5EF4-FFF2-40B4-BE49-F238E27FC236}">
                <a16:creationId xmlns:a16="http://schemas.microsoft.com/office/drawing/2014/main" id="{66971E4E-314F-4AFE-A476-51D79BC216FE}"/>
              </a:ext>
            </a:extLst>
          </p:cNvPr>
          <p:cNvGrpSpPr/>
          <p:nvPr/>
        </p:nvGrpSpPr>
        <p:grpSpPr>
          <a:xfrm>
            <a:off x="2815539" y="2010094"/>
            <a:ext cx="3191150" cy="3204775"/>
            <a:chOff x="1609450" y="1953218"/>
            <a:chExt cx="3191150" cy="3204775"/>
          </a:xfrm>
        </p:grpSpPr>
        <p:grpSp>
          <p:nvGrpSpPr>
            <p:cNvPr id="230" name="Group 229">
              <a:extLst>
                <a:ext uri="{FF2B5EF4-FFF2-40B4-BE49-F238E27FC236}">
                  <a16:creationId xmlns:a16="http://schemas.microsoft.com/office/drawing/2014/main" id="{ECF101D5-2CAD-440C-A306-CBDF8D27C89D}"/>
                </a:ext>
              </a:extLst>
            </p:cNvPr>
            <p:cNvGrpSpPr/>
            <p:nvPr/>
          </p:nvGrpSpPr>
          <p:grpSpPr>
            <a:xfrm>
              <a:off x="1609450" y="1953218"/>
              <a:ext cx="2965450" cy="2752722"/>
              <a:chOff x="1301750" y="2022515"/>
              <a:chExt cx="2965450" cy="2752722"/>
            </a:xfrm>
          </p:grpSpPr>
          <p:cxnSp>
            <p:nvCxnSpPr>
              <p:cNvPr id="197" name="Straight Connector 196">
                <a:extLst>
                  <a:ext uri="{FF2B5EF4-FFF2-40B4-BE49-F238E27FC236}">
                    <a16:creationId xmlns:a16="http://schemas.microsoft.com/office/drawing/2014/main" id="{D6BB3063-6F8E-49E1-A7DE-699A2FEF02D3}"/>
                  </a:ext>
                </a:extLst>
              </p:cNvPr>
              <p:cNvCxnSpPr/>
              <p:nvPr/>
            </p:nvCxnSpPr>
            <p:spPr>
              <a:xfrm>
                <a:off x="1301750" y="2022515"/>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1" name="Straight Connector 200">
                <a:extLst>
                  <a:ext uri="{FF2B5EF4-FFF2-40B4-BE49-F238E27FC236}">
                    <a16:creationId xmlns:a16="http://schemas.microsoft.com/office/drawing/2014/main" id="{B5565418-A4B6-4D80-89C4-211534CA00CD}"/>
                  </a:ext>
                </a:extLst>
              </p:cNvPr>
              <p:cNvCxnSpPr/>
              <p:nvPr/>
            </p:nvCxnSpPr>
            <p:spPr>
              <a:xfrm>
                <a:off x="1530350" y="2022515"/>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2" name="Straight Connector 201">
                <a:extLst>
                  <a:ext uri="{FF2B5EF4-FFF2-40B4-BE49-F238E27FC236}">
                    <a16:creationId xmlns:a16="http://schemas.microsoft.com/office/drawing/2014/main" id="{90ADB6CF-C5D7-4E04-B737-27CABE425984}"/>
                  </a:ext>
                </a:extLst>
              </p:cNvPr>
              <p:cNvCxnSpPr/>
              <p:nvPr/>
            </p:nvCxnSpPr>
            <p:spPr>
              <a:xfrm>
                <a:off x="1530350" y="22527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3" name="Straight Connector 202">
                <a:extLst>
                  <a:ext uri="{FF2B5EF4-FFF2-40B4-BE49-F238E27FC236}">
                    <a16:creationId xmlns:a16="http://schemas.microsoft.com/office/drawing/2014/main" id="{22D6CAAC-DB9A-4C1B-8F2C-16C059D43F21}"/>
                  </a:ext>
                </a:extLst>
              </p:cNvPr>
              <p:cNvCxnSpPr/>
              <p:nvPr/>
            </p:nvCxnSpPr>
            <p:spPr>
              <a:xfrm>
                <a:off x="1758950" y="22527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4" name="Straight Connector 203">
                <a:extLst>
                  <a:ext uri="{FF2B5EF4-FFF2-40B4-BE49-F238E27FC236}">
                    <a16:creationId xmlns:a16="http://schemas.microsoft.com/office/drawing/2014/main" id="{BA0743E8-34F3-449A-B039-D7772EC70AF3}"/>
                  </a:ext>
                </a:extLst>
              </p:cNvPr>
              <p:cNvCxnSpPr/>
              <p:nvPr/>
            </p:nvCxnSpPr>
            <p:spPr>
              <a:xfrm>
                <a:off x="1758950" y="2481302"/>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5" name="Straight Connector 204">
                <a:extLst>
                  <a:ext uri="{FF2B5EF4-FFF2-40B4-BE49-F238E27FC236}">
                    <a16:creationId xmlns:a16="http://schemas.microsoft.com/office/drawing/2014/main" id="{9456519B-5DEC-4324-8257-AFB61213BFD3}"/>
                  </a:ext>
                </a:extLst>
              </p:cNvPr>
              <p:cNvCxnSpPr/>
              <p:nvPr/>
            </p:nvCxnSpPr>
            <p:spPr>
              <a:xfrm>
                <a:off x="1987550" y="2481302"/>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6" name="Straight Connector 205">
                <a:extLst>
                  <a:ext uri="{FF2B5EF4-FFF2-40B4-BE49-F238E27FC236}">
                    <a16:creationId xmlns:a16="http://schemas.microsoft.com/office/drawing/2014/main" id="{9C83C2EE-7F7B-45EE-B7C2-07BFCE7E097A}"/>
                  </a:ext>
                </a:extLst>
              </p:cNvPr>
              <p:cNvCxnSpPr/>
              <p:nvPr/>
            </p:nvCxnSpPr>
            <p:spPr>
              <a:xfrm>
                <a:off x="1987550" y="27114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7" name="Straight Connector 206">
                <a:extLst>
                  <a:ext uri="{FF2B5EF4-FFF2-40B4-BE49-F238E27FC236}">
                    <a16:creationId xmlns:a16="http://schemas.microsoft.com/office/drawing/2014/main" id="{65A1F9A6-1BA7-4B63-97A6-D7D51D9D817F}"/>
                  </a:ext>
                </a:extLst>
              </p:cNvPr>
              <p:cNvCxnSpPr/>
              <p:nvPr/>
            </p:nvCxnSpPr>
            <p:spPr>
              <a:xfrm>
                <a:off x="2216150" y="27114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8" name="Straight Connector 207">
                <a:extLst>
                  <a:ext uri="{FF2B5EF4-FFF2-40B4-BE49-F238E27FC236}">
                    <a16:creationId xmlns:a16="http://schemas.microsoft.com/office/drawing/2014/main" id="{B830EFE8-11E1-4786-ABE0-39A3DE62FAE3}"/>
                  </a:ext>
                </a:extLst>
              </p:cNvPr>
              <p:cNvCxnSpPr/>
              <p:nvPr/>
            </p:nvCxnSpPr>
            <p:spPr>
              <a:xfrm>
                <a:off x="2216150" y="2940089"/>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9" name="Straight Connector 208">
                <a:extLst>
                  <a:ext uri="{FF2B5EF4-FFF2-40B4-BE49-F238E27FC236}">
                    <a16:creationId xmlns:a16="http://schemas.microsoft.com/office/drawing/2014/main" id="{894BFE2B-EECE-47CD-A367-61EE7263AD48}"/>
                  </a:ext>
                </a:extLst>
              </p:cNvPr>
              <p:cNvCxnSpPr/>
              <p:nvPr/>
            </p:nvCxnSpPr>
            <p:spPr>
              <a:xfrm>
                <a:off x="2444750" y="2940089"/>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0" name="Straight Connector 209">
                <a:extLst>
                  <a:ext uri="{FF2B5EF4-FFF2-40B4-BE49-F238E27FC236}">
                    <a16:creationId xmlns:a16="http://schemas.microsoft.com/office/drawing/2014/main" id="{F8494335-B7D4-4921-8EDE-9FF228B1CA64}"/>
                  </a:ext>
                </a:extLst>
              </p:cNvPr>
              <p:cNvCxnSpPr/>
              <p:nvPr/>
            </p:nvCxnSpPr>
            <p:spPr>
              <a:xfrm>
                <a:off x="2444750" y="31702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1" name="Straight Connector 210">
                <a:extLst>
                  <a:ext uri="{FF2B5EF4-FFF2-40B4-BE49-F238E27FC236}">
                    <a16:creationId xmlns:a16="http://schemas.microsoft.com/office/drawing/2014/main" id="{3C8EF3E2-9D32-44CC-B91E-085633501049}"/>
                  </a:ext>
                </a:extLst>
              </p:cNvPr>
              <p:cNvCxnSpPr/>
              <p:nvPr/>
            </p:nvCxnSpPr>
            <p:spPr>
              <a:xfrm>
                <a:off x="2673350" y="31702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2" name="Straight Connector 211">
                <a:extLst>
                  <a:ext uri="{FF2B5EF4-FFF2-40B4-BE49-F238E27FC236}">
                    <a16:creationId xmlns:a16="http://schemas.microsoft.com/office/drawing/2014/main" id="{6FBC716D-E7FD-43A4-BF0A-AA55A3503191}"/>
                  </a:ext>
                </a:extLst>
              </p:cNvPr>
              <p:cNvCxnSpPr/>
              <p:nvPr/>
            </p:nvCxnSpPr>
            <p:spPr>
              <a:xfrm>
                <a:off x="2673350" y="3398876"/>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3" name="Straight Connector 212">
                <a:extLst>
                  <a:ext uri="{FF2B5EF4-FFF2-40B4-BE49-F238E27FC236}">
                    <a16:creationId xmlns:a16="http://schemas.microsoft.com/office/drawing/2014/main" id="{605BA705-D25B-40D2-9C11-3733AF3C49D3}"/>
                  </a:ext>
                </a:extLst>
              </p:cNvPr>
              <p:cNvCxnSpPr/>
              <p:nvPr/>
            </p:nvCxnSpPr>
            <p:spPr>
              <a:xfrm>
                <a:off x="2901950" y="3398876"/>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4" name="Straight Connector 213">
                <a:extLst>
                  <a:ext uri="{FF2B5EF4-FFF2-40B4-BE49-F238E27FC236}">
                    <a16:creationId xmlns:a16="http://schemas.microsoft.com/office/drawing/2014/main" id="{5A10AC9D-220A-4F0E-8452-C7348C1A0F5A}"/>
                  </a:ext>
                </a:extLst>
              </p:cNvPr>
              <p:cNvCxnSpPr/>
              <p:nvPr/>
            </p:nvCxnSpPr>
            <p:spPr>
              <a:xfrm>
                <a:off x="2901950" y="36290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5" name="Straight Connector 214">
                <a:extLst>
                  <a:ext uri="{FF2B5EF4-FFF2-40B4-BE49-F238E27FC236}">
                    <a16:creationId xmlns:a16="http://schemas.microsoft.com/office/drawing/2014/main" id="{5652C405-0EEE-411D-AE57-EB9E229B2CBD}"/>
                  </a:ext>
                </a:extLst>
              </p:cNvPr>
              <p:cNvCxnSpPr/>
              <p:nvPr/>
            </p:nvCxnSpPr>
            <p:spPr>
              <a:xfrm>
                <a:off x="3130550" y="36290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6" name="Straight Connector 215">
                <a:extLst>
                  <a:ext uri="{FF2B5EF4-FFF2-40B4-BE49-F238E27FC236}">
                    <a16:creationId xmlns:a16="http://schemas.microsoft.com/office/drawing/2014/main" id="{07F1A74D-7747-48F0-8E64-760FE6793545}"/>
                  </a:ext>
                </a:extLst>
              </p:cNvPr>
              <p:cNvCxnSpPr/>
              <p:nvPr/>
            </p:nvCxnSpPr>
            <p:spPr>
              <a:xfrm>
                <a:off x="3130550" y="385766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7" name="Straight Connector 216">
                <a:extLst>
                  <a:ext uri="{FF2B5EF4-FFF2-40B4-BE49-F238E27FC236}">
                    <a16:creationId xmlns:a16="http://schemas.microsoft.com/office/drawing/2014/main" id="{6B262134-D188-4A8B-B626-4DA406AC7905}"/>
                  </a:ext>
                </a:extLst>
              </p:cNvPr>
              <p:cNvCxnSpPr/>
              <p:nvPr/>
            </p:nvCxnSpPr>
            <p:spPr>
              <a:xfrm>
                <a:off x="3359150" y="385766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8" name="Straight Connector 217">
                <a:extLst>
                  <a:ext uri="{FF2B5EF4-FFF2-40B4-BE49-F238E27FC236}">
                    <a16:creationId xmlns:a16="http://schemas.microsoft.com/office/drawing/2014/main" id="{A7DB71EA-AC3F-45AF-8BC3-E28B9ACBAF41}"/>
                  </a:ext>
                </a:extLst>
              </p:cNvPr>
              <p:cNvCxnSpPr/>
              <p:nvPr/>
            </p:nvCxnSpPr>
            <p:spPr>
              <a:xfrm>
                <a:off x="3359150" y="40878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19" name="Straight Connector 218">
                <a:extLst>
                  <a:ext uri="{FF2B5EF4-FFF2-40B4-BE49-F238E27FC236}">
                    <a16:creationId xmlns:a16="http://schemas.microsoft.com/office/drawing/2014/main" id="{3EF6FB63-9CB2-4AC0-8BFD-3F9F99EBAFDF}"/>
                  </a:ext>
                </a:extLst>
              </p:cNvPr>
              <p:cNvCxnSpPr/>
              <p:nvPr/>
            </p:nvCxnSpPr>
            <p:spPr>
              <a:xfrm>
                <a:off x="3587750" y="40878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0" name="Straight Connector 219">
                <a:extLst>
                  <a:ext uri="{FF2B5EF4-FFF2-40B4-BE49-F238E27FC236}">
                    <a16:creationId xmlns:a16="http://schemas.microsoft.com/office/drawing/2014/main" id="{E3D37D49-E124-4F0D-BBFB-BCFAF4EC4802}"/>
                  </a:ext>
                </a:extLst>
              </p:cNvPr>
              <p:cNvCxnSpPr/>
              <p:nvPr/>
            </p:nvCxnSpPr>
            <p:spPr>
              <a:xfrm>
                <a:off x="3587750" y="4316450"/>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1" name="Straight Connector 220">
                <a:extLst>
                  <a:ext uri="{FF2B5EF4-FFF2-40B4-BE49-F238E27FC236}">
                    <a16:creationId xmlns:a16="http://schemas.microsoft.com/office/drawing/2014/main" id="{583B6119-129C-4091-BA46-321598742CB2}"/>
                  </a:ext>
                </a:extLst>
              </p:cNvPr>
              <p:cNvCxnSpPr/>
              <p:nvPr/>
            </p:nvCxnSpPr>
            <p:spPr>
              <a:xfrm>
                <a:off x="3816350" y="4316450"/>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2" name="Straight Connector 221">
                <a:extLst>
                  <a:ext uri="{FF2B5EF4-FFF2-40B4-BE49-F238E27FC236}">
                    <a16:creationId xmlns:a16="http://schemas.microsoft.com/office/drawing/2014/main" id="{38DDFEC2-971E-4959-AA5C-A9B00CE740E7}"/>
                  </a:ext>
                </a:extLst>
              </p:cNvPr>
              <p:cNvCxnSpPr/>
              <p:nvPr/>
            </p:nvCxnSpPr>
            <p:spPr>
              <a:xfrm>
                <a:off x="3816350" y="45466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3" name="Straight Connector 222">
                <a:extLst>
                  <a:ext uri="{FF2B5EF4-FFF2-40B4-BE49-F238E27FC236}">
                    <a16:creationId xmlns:a16="http://schemas.microsoft.com/office/drawing/2014/main" id="{C13F9B27-C22E-4901-B70B-81B82B79F304}"/>
                  </a:ext>
                </a:extLst>
              </p:cNvPr>
              <p:cNvCxnSpPr/>
              <p:nvPr/>
            </p:nvCxnSpPr>
            <p:spPr>
              <a:xfrm>
                <a:off x="4044950" y="4546637"/>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4" name="Straight Connector 223">
                <a:extLst>
                  <a:ext uri="{FF2B5EF4-FFF2-40B4-BE49-F238E27FC236}">
                    <a16:creationId xmlns:a16="http://schemas.microsoft.com/office/drawing/2014/main" id="{4F50558A-74BE-474B-BDB6-989333CCFCC5}"/>
                  </a:ext>
                </a:extLst>
              </p:cNvPr>
              <p:cNvCxnSpPr/>
              <p:nvPr/>
            </p:nvCxnSpPr>
            <p:spPr>
              <a:xfrm>
                <a:off x="4038600" y="4775237"/>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grpSp>
        <p:cxnSp>
          <p:nvCxnSpPr>
            <p:cNvPr id="225" name="Straight Connector 224">
              <a:extLst>
                <a:ext uri="{FF2B5EF4-FFF2-40B4-BE49-F238E27FC236}">
                  <a16:creationId xmlns:a16="http://schemas.microsoft.com/office/drawing/2014/main" id="{06B60B31-B299-4943-906C-40C13F3F528F}"/>
                </a:ext>
              </a:extLst>
            </p:cNvPr>
            <p:cNvCxnSpPr/>
            <p:nvPr/>
          </p:nvCxnSpPr>
          <p:spPr>
            <a:xfrm>
              <a:off x="4572000" y="47007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6" name="Straight Connector 225">
              <a:extLst>
                <a:ext uri="{FF2B5EF4-FFF2-40B4-BE49-F238E27FC236}">
                  <a16:creationId xmlns:a16="http://schemas.microsoft.com/office/drawing/2014/main" id="{EE37804C-F9C4-4508-90D0-70B150311388}"/>
                </a:ext>
              </a:extLst>
            </p:cNvPr>
            <p:cNvCxnSpPr/>
            <p:nvPr/>
          </p:nvCxnSpPr>
          <p:spPr>
            <a:xfrm>
              <a:off x="4572000" y="4929393"/>
              <a:ext cx="228600" cy="0"/>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27" name="Straight Connector 226">
              <a:extLst>
                <a:ext uri="{FF2B5EF4-FFF2-40B4-BE49-F238E27FC236}">
                  <a16:creationId xmlns:a16="http://schemas.microsoft.com/office/drawing/2014/main" id="{E5215729-C06E-4063-AFEB-E15981C7D0E5}"/>
                </a:ext>
              </a:extLst>
            </p:cNvPr>
            <p:cNvCxnSpPr/>
            <p:nvPr/>
          </p:nvCxnSpPr>
          <p:spPr>
            <a:xfrm>
              <a:off x="4800600" y="4929393"/>
              <a:ext cx="0" cy="228600"/>
            </a:xfrm>
            <a:prstGeom prst="line">
              <a:avLst/>
            </a:prstGeom>
            <a:ln w="38100"/>
          </p:spPr>
          <p:style>
            <a:lnRef idx="1">
              <a:schemeClr val="accent2"/>
            </a:lnRef>
            <a:fillRef idx="0">
              <a:schemeClr val="accent2"/>
            </a:fillRef>
            <a:effectRef idx="0">
              <a:schemeClr val="accent2"/>
            </a:effectRef>
            <a:fontRef idx="minor">
              <a:schemeClr val="tx1"/>
            </a:fontRef>
          </p:style>
        </p:cxnSp>
      </p:grpSp>
      <p:sp>
        <p:nvSpPr>
          <p:cNvPr id="2" name="Title 1"/>
          <p:cNvSpPr>
            <a:spLocks noGrp="1"/>
          </p:cNvSpPr>
          <p:nvPr>
            <p:ph type="title"/>
          </p:nvPr>
        </p:nvSpPr>
        <p:spPr>
          <a:xfrm>
            <a:off x="1371606" y="20782"/>
            <a:ext cx="9143994" cy="1143000"/>
          </a:xfrm>
        </p:spPr>
        <p:txBody>
          <a:bodyPr>
            <a:normAutofit/>
          </a:bodyPr>
          <a:lstStyle/>
          <a:p>
            <a:r>
              <a:rPr lang="en-US" dirty="0"/>
              <a:t>Overall Economic Impact: Consumers vs Firm</a:t>
            </a:r>
          </a:p>
        </p:txBody>
      </p:sp>
      <p:sp>
        <p:nvSpPr>
          <p:cNvPr id="3" name="Content Placeholder 2"/>
          <p:cNvSpPr>
            <a:spLocks noGrp="1"/>
          </p:cNvSpPr>
          <p:nvPr>
            <p:ph idx="1"/>
          </p:nvPr>
        </p:nvSpPr>
        <p:spPr>
          <a:xfrm>
            <a:off x="1993498" y="1142998"/>
            <a:ext cx="8229600" cy="4865399"/>
          </a:xfrm>
        </p:spPr>
        <p:txBody>
          <a:bodyPr/>
          <a:lstStyle/>
          <a:p>
            <a:pPr marL="0" indent="0">
              <a:buNone/>
            </a:pPr>
            <a:r>
              <a:rPr lang="en-US" dirty="0"/>
              <a:t>   </a:t>
            </a:r>
          </a:p>
        </p:txBody>
      </p:sp>
      <p:cxnSp>
        <p:nvCxnSpPr>
          <p:cNvPr id="5" name="Straight Connector 4"/>
          <p:cNvCxnSpPr/>
          <p:nvPr/>
        </p:nvCxnSpPr>
        <p:spPr>
          <a:xfrm>
            <a:off x="2819400" y="1752600"/>
            <a:ext cx="0" cy="342900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a:cxnSpLocks/>
          </p:cNvCxnSpPr>
          <p:nvPr/>
        </p:nvCxnSpPr>
        <p:spPr>
          <a:xfrm>
            <a:off x="2815539" y="5265228"/>
            <a:ext cx="6324600" cy="16621"/>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378704" y="5265227"/>
            <a:ext cx="535724" cy="369332"/>
          </a:xfrm>
          <a:prstGeom prst="rect">
            <a:avLst/>
          </a:prstGeom>
          <a:noFill/>
        </p:spPr>
        <p:txBody>
          <a:bodyPr wrap="none" rtlCol="0">
            <a:spAutoFit/>
          </a:bodyPr>
          <a:lstStyle/>
          <a:p>
            <a:r>
              <a:rPr lang="en-US" dirty="0"/>
              <a:t>300</a:t>
            </a:r>
          </a:p>
        </p:txBody>
      </p:sp>
      <p:sp>
        <p:nvSpPr>
          <p:cNvPr id="33" name="TextBox 32"/>
          <p:cNvSpPr txBox="1"/>
          <p:nvPr/>
        </p:nvSpPr>
        <p:spPr>
          <a:xfrm flipH="1">
            <a:off x="3648139" y="5281848"/>
            <a:ext cx="640773" cy="369332"/>
          </a:xfrm>
          <a:prstGeom prst="rect">
            <a:avLst/>
          </a:prstGeom>
          <a:noFill/>
        </p:spPr>
        <p:txBody>
          <a:bodyPr wrap="square" rtlCol="0">
            <a:spAutoFit/>
          </a:bodyPr>
          <a:lstStyle/>
          <a:p>
            <a:r>
              <a:rPr lang="en-US" dirty="0"/>
              <a:t>200</a:t>
            </a:r>
          </a:p>
        </p:txBody>
      </p:sp>
      <p:sp>
        <p:nvSpPr>
          <p:cNvPr id="35" name="TextBox 34"/>
          <p:cNvSpPr txBox="1"/>
          <p:nvPr/>
        </p:nvSpPr>
        <p:spPr>
          <a:xfrm flipH="1">
            <a:off x="2057400" y="1872734"/>
            <a:ext cx="685800" cy="369332"/>
          </a:xfrm>
          <a:prstGeom prst="rect">
            <a:avLst/>
          </a:prstGeom>
          <a:noFill/>
        </p:spPr>
        <p:txBody>
          <a:bodyPr wrap="square" rtlCol="0">
            <a:spAutoFit/>
          </a:bodyPr>
          <a:lstStyle/>
          <a:p>
            <a:r>
              <a:rPr lang="en-US" dirty="0"/>
              <a:t>3.00</a:t>
            </a:r>
          </a:p>
        </p:txBody>
      </p:sp>
      <p:sp>
        <p:nvSpPr>
          <p:cNvPr id="36" name="TextBox 35"/>
          <p:cNvSpPr txBox="1"/>
          <p:nvPr/>
        </p:nvSpPr>
        <p:spPr>
          <a:xfrm flipH="1">
            <a:off x="2117173" y="2762649"/>
            <a:ext cx="685800" cy="369332"/>
          </a:xfrm>
          <a:prstGeom prst="rect">
            <a:avLst/>
          </a:prstGeom>
          <a:noFill/>
        </p:spPr>
        <p:txBody>
          <a:bodyPr wrap="square" rtlCol="0">
            <a:spAutoFit/>
          </a:bodyPr>
          <a:lstStyle/>
          <a:p>
            <a:r>
              <a:rPr lang="en-US" b="1" dirty="0">
                <a:solidFill>
                  <a:srgbClr val="00B050"/>
                </a:solidFill>
              </a:rPr>
              <a:t>2.50</a:t>
            </a:r>
          </a:p>
        </p:txBody>
      </p:sp>
      <p:sp>
        <p:nvSpPr>
          <p:cNvPr id="37" name="TextBox 36"/>
          <p:cNvSpPr txBox="1"/>
          <p:nvPr/>
        </p:nvSpPr>
        <p:spPr>
          <a:xfrm flipH="1">
            <a:off x="2151681" y="3210133"/>
            <a:ext cx="685800" cy="369332"/>
          </a:xfrm>
          <a:prstGeom prst="rect">
            <a:avLst/>
          </a:prstGeom>
          <a:noFill/>
        </p:spPr>
        <p:txBody>
          <a:bodyPr wrap="square" rtlCol="0">
            <a:spAutoFit/>
          </a:bodyPr>
          <a:lstStyle/>
          <a:p>
            <a:r>
              <a:rPr lang="en-US" dirty="0"/>
              <a:t>2.25</a:t>
            </a:r>
          </a:p>
        </p:txBody>
      </p:sp>
      <p:sp>
        <p:nvSpPr>
          <p:cNvPr id="39" name="TextBox 38"/>
          <p:cNvSpPr txBox="1"/>
          <p:nvPr/>
        </p:nvSpPr>
        <p:spPr>
          <a:xfrm flipH="1">
            <a:off x="2057400" y="3701534"/>
            <a:ext cx="685800" cy="369332"/>
          </a:xfrm>
          <a:prstGeom prst="rect">
            <a:avLst/>
          </a:prstGeom>
          <a:noFill/>
        </p:spPr>
        <p:txBody>
          <a:bodyPr wrap="square" rtlCol="0">
            <a:spAutoFit/>
          </a:bodyPr>
          <a:lstStyle/>
          <a:p>
            <a:r>
              <a:rPr lang="en-US" dirty="0"/>
              <a:t>2.20</a:t>
            </a:r>
          </a:p>
        </p:txBody>
      </p:sp>
      <p:sp>
        <p:nvSpPr>
          <p:cNvPr id="40" name="TextBox 39"/>
          <p:cNvSpPr txBox="1"/>
          <p:nvPr/>
        </p:nvSpPr>
        <p:spPr>
          <a:xfrm flipH="1">
            <a:off x="2050472" y="4152445"/>
            <a:ext cx="685800" cy="369332"/>
          </a:xfrm>
          <a:prstGeom prst="rect">
            <a:avLst/>
          </a:prstGeom>
          <a:noFill/>
        </p:spPr>
        <p:txBody>
          <a:bodyPr wrap="square" rtlCol="0">
            <a:spAutoFit/>
          </a:bodyPr>
          <a:lstStyle/>
          <a:p>
            <a:r>
              <a:rPr lang="en-US" dirty="0"/>
              <a:t>2.10</a:t>
            </a:r>
          </a:p>
        </p:txBody>
      </p:sp>
      <p:sp>
        <p:nvSpPr>
          <p:cNvPr id="41" name="TextBox 40"/>
          <p:cNvSpPr txBox="1"/>
          <p:nvPr/>
        </p:nvSpPr>
        <p:spPr>
          <a:xfrm flipH="1">
            <a:off x="2071254" y="4582179"/>
            <a:ext cx="671946" cy="369332"/>
          </a:xfrm>
          <a:prstGeom prst="rect">
            <a:avLst/>
          </a:prstGeom>
          <a:noFill/>
        </p:spPr>
        <p:txBody>
          <a:bodyPr wrap="square" rtlCol="0">
            <a:spAutoFit/>
          </a:bodyPr>
          <a:lstStyle/>
          <a:p>
            <a:r>
              <a:rPr lang="en-US" dirty="0"/>
              <a:t>2.00</a:t>
            </a:r>
          </a:p>
        </p:txBody>
      </p:sp>
      <p:sp>
        <p:nvSpPr>
          <p:cNvPr id="57" name="TextBox 56"/>
          <p:cNvSpPr txBox="1"/>
          <p:nvPr/>
        </p:nvSpPr>
        <p:spPr>
          <a:xfrm>
            <a:off x="6396317" y="5271068"/>
            <a:ext cx="535724" cy="369332"/>
          </a:xfrm>
          <a:prstGeom prst="rect">
            <a:avLst/>
          </a:prstGeom>
          <a:noFill/>
        </p:spPr>
        <p:txBody>
          <a:bodyPr wrap="none" rtlCol="0">
            <a:spAutoFit/>
          </a:bodyPr>
          <a:lstStyle/>
          <a:p>
            <a:r>
              <a:rPr lang="en-US" dirty="0"/>
              <a:t>600</a:t>
            </a:r>
          </a:p>
        </p:txBody>
      </p:sp>
      <p:cxnSp>
        <p:nvCxnSpPr>
          <p:cNvPr id="6" name="Straight Connector 5"/>
          <p:cNvCxnSpPr>
            <a:cxnSpLocks/>
          </p:cNvCxnSpPr>
          <p:nvPr/>
        </p:nvCxnSpPr>
        <p:spPr>
          <a:xfrm>
            <a:off x="2820956" y="1894322"/>
            <a:ext cx="3288898" cy="3275323"/>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7C3FD1E-018D-4EA1-B381-9FDA98A89741}"/>
              </a:ext>
            </a:extLst>
          </p:cNvPr>
          <p:cNvSpPr txBox="1"/>
          <p:nvPr/>
        </p:nvSpPr>
        <p:spPr>
          <a:xfrm>
            <a:off x="6930199" y="1161300"/>
            <a:ext cx="5139856" cy="2862322"/>
          </a:xfrm>
          <a:prstGeom prst="rect">
            <a:avLst/>
          </a:prstGeom>
          <a:noFill/>
          <a:ln w="28575">
            <a:solidFill>
              <a:srgbClr val="C00000"/>
            </a:solidFill>
          </a:ln>
        </p:spPr>
        <p:txBody>
          <a:bodyPr wrap="square" rtlCol="0">
            <a:spAutoFit/>
          </a:bodyPr>
          <a:lstStyle/>
          <a:p>
            <a:r>
              <a:rPr lang="en-US" b="1" dirty="0">
                <a:solidFill>
                  <a:srgbClr val="C00000"/>
                </a:solidFill>
              </a:rPr>
              <a:t>Profit Gain = MO – </a:t>
            </a:r>
            <a:r>
              <a:rPr lang="en-US" b="1" dirty="0" err="1">
                <a:solidFill>
                  <a:srgbClr val="C00000"/>
                </a:solidFill>
              </a:rPr>
              <a:t>DWLp</a:t>
            </a:r>
            <a:r>
              <a:rPr lang="en-US" b="1" dirty="0">
                <a:solidFill>
                  <a:srgbClr val="C00000"/>
                </a:solidFill>
              </a:rPr>
              <a:t> = $100 - $50 = $50</a:t>
            </a:r>
          </a:p>
          <a:p>
            <a:br>
              <a:rPr lang="en-US" b="1" dirty="0">
                <a:solidFill>
                  <a:srgbClr val="C00000"/>
                </a:solidFill>
              </a:rPr>
            </a:br>
            <a:r>
              <a:rPr lang="en-US" b="1" dirty="0">
                <a:solidFill>
                  <a:srgbClr val="C00000"/>
                </a:solidFill>
              </a:rPr>
              <a:t>Consumer Loss= </a:t>
            </a:r>
            <a:r>
              <a:rPr lang="en-US" b="1" dirty="0" err="1">
                <a:solidFill>
                  <a:srgbClr val="C00000"/>
                </a:solidFill>
              </a:rPr>
              <a:t>MO+DWLc</a:t>
            </a:r>
            <a:r>
              <a:rPr lang="en-US" b="1" dirty="0">
                <a:solidFill>
                  <a:srgbClr val="C00000"/>
                </a:solidFill>
              </a:rPr>
              <a:t> = $100 + $25 = $125</a:t>
            </a:r>
          </a:p>
          <a:p>
            <a:endParaRPr lang="en-US" b="1" dirty="0">
              <a:solidFill>
                <a:srgbClr val="C00000"/>
              </a:solidFill>
            </a:endParaRPr>
          </a:p>
          <a:p>
            <a:r>
              <a:rPr lang="en-US" b="1" dirty="0">
                <a:solidFill>
                  <a:srgbClr val="0070C0"/>
                </a:solidFill>
              </a:rPr>
              <a:t>Overall = Aggregate Welfare Loss (AWL)</a:t>
            </a:r>
          </a:p>
          <a:p>
            <a:r>
              <a:rPr lang="en-US" b="1" dirty="0">
                <a:solidFill>
                  <a:srgbClr val="0070C0"/>
                </a:solidFill>
              </a:rPr>
              <a:t>AWL = </a:t>
            </a:r>
            <a:r>
              <a:rPr lang="en-US" b="1" dirty="0" err="1">
                <a:solidFill>
                  <a:srgbClr val="0070C0"/>
                </a:solidFill>
              </a:rPr>
              <a:t>DWLc</a:t>
            </a:r>
            <a:r>
              <a:rPr lang="en-US" b="1" dirty="0">
                <a:solidFill>
                  <a:srgbClr val="0070C0"/>
                </a:solidFill>
              </a:rPr>
              <a:t> + </a:t>
            </a:r>
            <a:r>
              <a:rPr lang="en-US" b="1" dirty="0" err="1">
                <a:solidFill>
                  <a:srgbClr val="0070C0"/>
                </a:solidFill>
              </a:rPr>
              <a:t>DWLp</a:t>
            </a:r>
            <a:r>
              <a:rPr lang="en-US" b="1" dirty="0">
                <a:solidFill>
                  <a:srgbClr val="0070C0"/>
                </a:solidFill>
              </a:rPr>
              <a:t> = $25 + $50 = $75</a:t>
            </a:r>
          </a:p>
          <a:p>
            <a:endParaRPr lang="en-US" b="1" dirty="0">
              <a:solidFill>
                <a:srgbClr val="C00000"/>
              </a:solidFill>
            </a:endParaRPr>
          </a:p>
          <a:p>
            <a:r>
              <a:rPr lang="en-US" b="1" dirty="0">
                <a:solidFill>
                  <a:srgbClr val="C00000"/>
                </a:solidFill>
              </a:rPr>
              <a:t>MO is </a:t>
            </a:r>
            <a:r>
              <a:rPr lang="en-US" b="1" i="1" dirty="0">
                <a:solidFill>
                  <a:srgbClr val="C00000"/>
                </a:solidFill>
                <a:highlight>
                  <a:srgbClr val="FFFF00"/>
                </a:highlight>
              </a:rPr>
              <a:t>not</a:t>
            </a:r>
            <a:r>
              <a:rPr lang="en-US" b="1" i="1" dirty="0">
                <a:solidFill>
                  <a:srgbClr val="C00000"/>
                </a:solidFill>
              </a:rPr>
              <a:t> </a:t>
            </a:r>
            <a:r>
              <a:rPr lang="en-US" b="1" dirty="0">
                <a:solidFill>
                  <a:srgbClr val="C00000"/>
                </a:solidFill>
              </a:rPr>
              <a:t>an </a:t>
            </a:r>
            <a:r>
              <a:rPr lang="en-US" b="1" i="1" dirty="0">
                <a:solidFill>
                  <a:srgbClr val="C00000"/>
                </a:solidFill>
              </a:rPr>
              <a:t>aggregate welfare loss</a:t>
            </a:r>
            <a:endParaRPr lang="en-US" b="1" dirty="0">
              <a:solidFill>
                <a:srgbClr val="C00000"/>
              </a:solidFill>
            </a:endParaRPr>
          </a:p>
          <a:p>
            <a:r>
              <a:rPr lang="en-US" b="1" dirty="0">
                <a:solidFill>
                  <a:srgbClr val="C00000"/>
                </a:solidFill>
              </a:rPr>
              <a:t>MO is a </a:t>
            </a:r>
            <a:r>
              <a:rPr lang="en-US" b="1" i="1" dirty="0">
                <a:solidFill>
                  <a:srgbClr val="00B050"/>
                </a:solidFill>
              </a:rPr>
              <a:t>transfer of wealth </a:t>
            </a:r>
            <a:r>
              <a:rPr lang="en-US" b="1" dirty="0">
                <a:solidFill>
                  <a:srgbClr val="C00000"/>
                </a:solidFill>
              </a:rPr>
              <a:t>from consumers to the firm.  </a:t>
            </a:r>
            <a:r>
              <a:rPr lang="en-US" b="1" i="1" dirty="0">
                <a:solidFill>
                  <a:srgbClr val="C00000"/>
                </a:solidFill>
                <a:highlight>
                  <a:srgbClr val="FFFF00"/>
                </a:highlight>
              </a:rPr>
              <a:t>[KEY POINT!]</a:t>
            </a:r>
            <a:endParaRPr lang="en-US" b="1" i="1" dirty="0">
              <a:solidFill>
                <a:srgbClr val="C00000"/>
              </a:solidFill>
            </a:endParaRPr>
          </a:p>
        </p:txBody>
      </p:sp>
      <p:cxnSp>
        <p:nvCxnSpPr>
          <p:cNvPr id="52" name="Straight Connector 51">
            <a:extLst>
              <a:ext uri="{FF2B5EF4-FFF2-40B4-BE49-F238E27FC236}">
                <a16:creationId xmlns:a16="http://schemas.microsoft.com/office/drawing/2014/main" id="{7814F7EE-CA4E-4BFF-8AB8-C810B17E0667}"/>
              </a:ext>
            </a:extLst>
          </p:cNvPr>
          <p:cNvCxnSpPr>
            <a:cxnSpLocks/>
          </p:cNvCxnSpPr>
          <p:nvPr/>
        </p:nvCxnSpPr>
        <p:spPr>
          <a:xfrm>
            <a:off x="2786545" y="2989779"/>
            <a:ext cx="2384282"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54890B2F-759F-4051-9E59-AD685817040B}"/>
              </a:ext>
            </a:extLst>
          </p:cNvPr>
          <p:cNvCxnSpPr>
            <a:cxnSpLocks/>
          </p:cNvCxnSpPr>
          <p:nvPr/>
        </p:nvCxnSpPr>
        <p:spPr>
          <a:xfrm>
            <a:off x="2786545" y="4757668"/>
            <a:ext cx="393548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8A17A0CB-048B-4944-A61E-46869005D539}"/>
              </a:ext>
            </a:extLst>
          </p:cNvPr>
          <p:cNvSpPr txBox="1"/>
          <p:nvPr/>
        </p:nvSpPr>
        <p:spPr>
          <a:xfrm flipH="1">
            <a:off x="6921903" y="4594497"/>
            <a:ext cx="2427807" cy="369332"/>
          </a:xfrm>
          <a:prstGeom prst="rect">
            <a:avLst/>
          </a:prstGeom>
          <a:noFill/>
        </p:spPr>
        <p:txBody>
          <a:bodyPr wrap="square" rtlCol="0">
            <a:spAutoFit/>
          </a:bodyPr>
          <a:lstStyle/>
          <a:p>
            <a:r>
              <a:rPr lang="en-US" b="1" dirty="0">
                <a:solidFill>
                  <a:srgbClr val="0070C0"/>
                </a:solidFill>
              </a:rPr>
              <a:t>P1 = $2.00</a:t>
            </a:r>
          </a:p>
        </p:txBody>
      </p:sp>
      <p:cxnSp>
        <p:nvCxnSpPr>
          <p:cNvPr id="62" name="Straight Connector 61">
            <a:extLst>
              <a:ext uri="{FF2B5EF4-FFF2-40B4-BE49-F238E27FC236}">
                <a16:creationId xmlns:a16="http://schemas.microsoft.com/office/drawing/2014/main" id="{0E148721-301D-43E1-A393-7C7085C4FB96}"/>
              </a:ext>
            </a:extLst>
          </p:cNvPr>
          <p:cNvCxnSpPr>
            <a:cxnSpLocks/>
          </p:cNvCxnSpPr>
          <p:nvPr/>
        </p:nvCxnSpPr>
        <p:spPr>
          <a:xfrm flipH="1">
            <a:off x="3835400" y="2916079"/>
            <a:ext cx="4214" cy="23247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7588AC2-B0D6-402B-A64C-7FB1BBEE3E98}"/>
              </a:ext>
            </a:extLst>
          </p:cNvPr>
          <p:cNvCxnSpPr>
            <a:cxnSpLocks/>
          </p:cNvCxnSpPr>
          <p:nvPr/>
        </p:nvCxnSpPr>
        <p:spPr>
          <a:xfrm>
            <a:off x="5665141" y="4757669"/>
            <a:ext cx="10904" cy="483199"/>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2C8AB213-EED7-4898-ABB0-EE41952A3B8F}"/>
              </a:ext>
            </a:extLst>
          </p:cNvPr>
          <p:cNvSpPr/>
          <p:nvPr/>
        </p:nvSpPr>
        <p:spPr>
          <a:xfrm>
            <a:off x="2842292" y="2985094"/>
            <a:ext cx="975029" cy="1745067"/>
          </a:xfrm>
          <a:prstGeom prst="rect">
            <a:avLst/>
          </a:prstGeom>
          <a:solidFill>
            <a:srgbClr val="FFEA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tx1"/>
                </a:solidFill>
              </a:rPr>
              <a:t>MO = G</a:t>
            </a:r>
            <a:br>
              <a:rPr lang="en-US" sz="1400" b="1" dirty="0">
                <a:solidFill>
                  <a:schemeClr val="tx1"/>
                </a:solidFill>
              </a:rPr>
            </a:br>
            <a:r>
              <a:rPr lang="en-US" sz="1400" b="1" dirty="0">
                <a:solidFill>
                  <a:schemeClr val="tx1"/>
                </a:solidFill>
              </a:rPr>
              <a:t>G = $100</a:t>
            </a:r>
          </a:p>
        </p:txBody>
      </p:sp>
      <p:sp>
        <p:nvSpPr>
          <p:cNvPr id="58" name="TextBox 57">
            <a:extLst>
              <a:ext uri="{FF2B5EF4-FFF2-40B4-BE49-F238E27FC236}">
                <a16:creationId xmlns:a16="http://schemas.microsoft.com/office/drawing/2014/main" id="{C07378E7-C834-48AB-A8D7-8A6C39F9CFF2}"/>
              </a:ext>
            </a:extLst>
          </p:cNvPr>
          <p:cNvSpPr txBox="1"/>
          <p:nvPr/>
        </p:nvSpPr>
        <p:spPr>
          <a:xfrm>
            <a:off x="6096000" y="5838198"/>
            <a:ext cx="3733800" cy="646331"/>
          </a:xfrm>
          <a:prstGeom prst="rect">
            <a:avLst/>
          </a:prstGeom>
          <a:noFill/>
          <a:ln w="28575">
            <a:solidFill>
              <a:srgbClr val="C00000"/>
            </a:solidFill>
          </a:ln>
        </p:spPr>
        <p:txBody>
          <a:bodyPr wrap="square" rtlCol="0">
            <a:spAutoFit/>
          </a:bodyPr>
          <a:lstStyle/>
          <a:p>
            <a:r>
              <a:rPr lang="en-US" b="1" dirty="0">
                <a:solidFill>
                  <a:srgbClr val="C00000"/>
                </a:solidFill>
                <a:highlight>
                  <a:srgbClr val="FFFF00"/>
                </a:highlight>
              </a:rPr>
              <a:t>NOTE: THIS IS NOT DRAWN TO SCALE</a:t>
            </a:r>
            <a:r>
              <a:rPr lang="en-US" b="1" dirty="0">
                <a:solidFill>
                  <a:srgbClr val="C00000"/>
                </a:solidFill>
              </a:rPr>
              <a:t>. </a:t>
            </a:r>
          </a:p>
        </p:txBody>
      </p:sp>
      <p:cxnSp>
        <p:nvCxnSpPr>
          <p:cNvPr id="59" name="Straight Connector 58">
            <a:extLst>
              <a:ext uri="{FF2B5EF4-FFF2-40B4-BE49-F238E27FC236}">
                <a16:creationId xmlns:a16="http://schemas.microsoft.com/office/drawing/2014/main" id="{822C452B-7972-439D-B279-163AFC636D5D}"/>
              </a:ext>
            </a:extLst>
          </p:cNvPr>
          <p:cNvCxnSpPr>
            <a:cxnSpLocks/>
          </p:cNvCxnSpPr>
          <p:nvPr/>
        </p:nvCxnSpPr>
        <p:spPr>
          <a:xfrm flipV="1">
            <a:off x="2865121" y="5140969"/>
            <a:ext cx="4034828" cy="1936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C6C08AF0-5503-419E-A998-0747F63C3BB4}"/>
              </a:ext>
            </a:extLst>
          </p:cNvPr>
          <p:cNvSpPr txBox="1"/>
          <p:nvPr/>
        </p:nvSpPr>
        <p:spPr>
          <a:xfrm flipH="1">
            <a:off x="6802708" y="4931138"/>
            <a:ext cx="3982960" cy="369332"/>
          </a:xfrm>
          <a:prstGeom prst="rect">
            <a:avLst/>
          </a:prstGeom>
          <a:noFill/>
        </p:spPr>
        <p:txBody>
          <a:bodyPr wrap="square" rtlCol="0">
            <a:spAutoFit/>
          </a:bodyPr>
          <a:lstStyle/>
          <a:p>
            <a:r>
              <a:rPr lang="en-US" b="1" dirty="0">
                <a:solidFill>
                  <a:srgbClr val="0070C0"/>
                </a:solidFill>
              </a:rPr>
              <a:t>   </a:t>
            </a:r>
            <a:r>
              <a:rPr lang="en-US" b="1" dirty="0">
                <a:solidFill>
                  <a:srgbClr val="FF0000"/>
                </a:solidFill>
              </a:rPr>
              <a:t>Cost = $1.50</a:t>
            </a:r>
          </a:p>
        </p:txBody>
      </p:sp>
      <p:sp>
        <p:nvSpPr>
          <p:cNvPr id="13" name="TextBox 12">
            <a:extLst>
              <a:ext uri="{FF2B5EF4-FFF2-40B4-BE49-F238E27FC236}">
                <a16:creationId xmlns:a16="http://schemas.microsoft.com/office/drawing/2014/main" id="{2492F5F6-078D-49B1-91F9-9B3CAB438608}"/>
              </a:ext>
            </a:extLst>
          </p:cNvPr>
          <p:cNvSpPr txBox="1"/>
          <p:nvPr/>
        </p:nvSpPr>
        <p:spPr>
          <a:xfrm>
            <a:off x="3880276" y="4797624"/>
            <a:ext cx="1758525" cy="307777"/>
          </a:xfrm>
          <a:prstGeom prst="rect">
            <a:avLst/>
          </a:prstGeom>
          <a:solidFill>
            <a:srgbClr val="FFEFEF"/>
          </a:solidFill>
        </p:spPr>
        <p:txBody>
          <a:bodyPr wrap="square" rtlCol="0">
            <a:spAutoFit/>
          </a:bodyPr>
          <a:lstStyle/>
          <a:p>
            <a:r>
              <a:rPr lang="en-US" sz="1400" b="1" dirty="0"/>
              <a:t>L = </a:t>
            </a:r>
            <a:r>
              <a:rPr lang="en-US" sz="1400" b="1" dirty="0" err="1"/>
              <a:t>DWLp</a:t>
            </a:r>
            <a:r>
              <a:rPr lang="en-US" sz="1400" b="1" dirty="0"/>
              <a:t> =$50</a:t>
            </a:r>
          </a:p>
        </p:txBody>
      </p:sp>
      <p:sp>
        <p:nvSpPr>
          <p:cNvPr id="4" name="Slide Number Placeholder 3">
            <a:extLst>
              <a:ext uri="{FF2B5EF4-FFF2-40B4-BE49-F238E27FC236}">
                <a16:creationId xmlns:a16="http://schemas.microsoft.com/office/drawing/2014/main" id="{5B340B3E-6E9A-41CF-975A-F703B2FB60C0}"/>
              </a:ext>
            </a:extLst>
          </p:cNvPr>
          <p:cNvSpPr>
            <a:spLocks noGrp="1"/>
          </p:cNvSpPr>
          <p:nvPr>
            <p:ph type="sldNum" sz="quarter" idx="12"/>
          </p:nvPr>
        </p:nvSpPr>
        <p:spPr/>
        <p:txBody>
          <a:bodyPr/>
          <a:lstStyle/>
          <a:p>
            <a:fld id="{2D3B227A-F6FA-48EA-A684-49106483E6A4}" type="slidenum">
              <a:rPr lang="en-US" smtClean="0"/>
              <a:t>49</a:t>
            </a:fld>
            <a:endParaRPr lang="en-US"/>
          </a:p>
        </p:txBody>
      </p:sp>
      <p:sp>
        <p:nvSpPr>
          <p:cNvPr id="8" name="TextBox 7">
            <a:extLst>
              <a:ext uri="{FF2B5EF4-FFF2-40B4-BE49-F238E27FC236}">
                <a16:creationId xmlns:a16="http://schemas.microsoft.com/office/drawing/2014/main" id="{A19B2B7E-8A54-4930-82D2-49233888E577}"/>
              </a:ext>
            </a:extLst>
          </p:cNvPr>
          <p:cNvSpPr txBox="1"/>
          <p:nvPr/>
        </p:nvSpPr>
        <p:spPr>
          <a:xfrm>
            <a:off x="3853934" y="4227717"/>
            <a:ext cx="1431802" cy="646331"/>
          </a:xfrm>
          <a:prstGeom prst="rect">
            <a:avLst/>
          </a:prstGeom>
          <a:noFill/>
        </p:spPr>
        <p:txBody>
          <a:bodyPr wrap="none" rtlCol="0">
            <a:spAutoFit/>
          </a:bodyPr>
          <a:lstStyle/>
          <a:p>
            <a:r>
              <a:rPr lang="en-US" b="1" dirty="0" err="1"/>
              <a:t>DWLc</a:t>
            </a:r>
            <a:r>
              <a:rPr lang="en-US" b="1" dirty="0"/>
              <a:t> = $25</a:t>
            </a:r>
          </a:p>
          <a:p>
            <a:endParaRPr lang="en-US" dirty="0"/>
          </a:p>
        </p:txBody>
      </p:sp>
      <p:sp>
        <p:nvSpPr>
          <p:cNvPr id="9" name="TextBox 8">
            <a:extLst>
              <a:ext uri="{FF2B5EF4-FFF2-40B4-BE49-F238E27FC236}">
                <a16:creationId xmlns:a16="http://schemas.microsoft.com/office/drawing/2014/main" id="{54AA0F43-6EBD-472E-A184-DF3A6179EE50}"/>
              </a:ext>
            </a:extLst>
          </p:cNvPr>
          <p:cNvSpPr txBox="1"/>
          <p:nvPr/>
        </p:nvSpPr>
        <p:spPr>
          <a:xfrm flipH="1">
            <a:off x="2098634" y="4968522"/>
            <a:ext cx="671946" cy="369332"/>
          </a:xfrm>
          <a:prstGeom prst="rect">
            <a:avLst/>
          </a:prstGeom>
          <a:noFill/>
        </p:spPr>
        <p:txBody>
          <a:bodyPr wrap="square" rtlCol="0">
            <a:spAutoFit/>
          </a:bodyPr>
          <a:lstStyle/>
          <a:p>
            <a:r>
              <a:rPr lang="en-US" dirty="0">
                <a:solidFill>
                  <a:srgbClr val="FF0000"/>
                </a:solidFill>
              </a:rPr>
              <a:t>1.50</a:t>
            </a:r>
          </a:p>
        </p:txBody>
      </p:sp>
    </p:spTree>
    <p:extLst>
      <p:ext uri="{BB962C8B-B14F-4D97-AF65-F5344CB8AC3E}">
        <p14:creationId xmlns:p14="http://schemas.microsoft.com/office/powerpoint/2010/main" val="893122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518" y="0"/>
            <a:ext cx="10515600" cy="830998"/>
          </a:xfrm>
        </p:spPr>
        <p:txBody>
          <a:bodyPr>
            <a:normAutofit/>
          </a:bodyPr>
          <a:lstStyle/>
          <a:p>
            <a:r>
              <a:rPr lang="en-US" sz="3200" dirty="0"/>
              <a:t>Big Antitrust Questions Are In the News</a:t>
            </a:r>
          </a:p>
        </p:txBody>
      </p:sp>
      <p:sp>
        <p:nvSpPr>
          <p:cNvPr id="3" name="TextBox 2"/>
          <p:cNvSpPr txBox="1"/>
          <p:nvPr/>
        </p:nvSpPr>
        <p:spPr>
          <a:xfrm>
            <a:off x="545968" y="940980"/>
            <a:ext cx="10060379" cy="6186309"/>
          </a:xfrm>
          <a:prstGeom prst="rect">
            <a:avLst/>
          </a:prstGeom>
          <a:noFill/>
        </p:spPr>
        <p:txBody>
          <a:bodyPr wrap="square" rtlCol="0">
            <a:spAutoFit/>
          </a:bodyPr>
          <a:lstStyle/>
          <a:p>
            <a:r>
              <a:rPr lang="en-US" dirty="0">
                <a:latin typeface="Times New Roman" charset="0"/>
                <a:ea typeface="Times New Roman" charset="0"/>
                <a:cs typeface="Times New Roman" charset="0"/>
              </a:rPr>
              <a:t>Economic inequality is worsening in the US.   Does antitrust have a role?</a:t>
            </a:r>
          </a:p>
          <a:p>
            <a:endParaRPr lang="en-US" dirty="0">
              <a:latin typeface="Times New Roman" charset="0"/>
              <a:ea typeface="Times New Roman" charset="0"/>
              <a:cs typeface="Times New Roman" charset="0"/>
            </a:endParaRPr>
          </a:p>
          <a:p>
            <a:r>
              <a:rPr lang="en-US" dirty="0">
                <a:latin typeface="Times New Roman" charset="0"/>
                <a:ea typeface="Times New Roman" charset="0"/>
                <a:cs typeface="Times New Roman" charset="0"/>
              </a:rPr>
              <a:t>Are Google, Amazon, Facebook, and Apple (GAFA) internet monopolies? </a:t>
            </a:r>
            <a:br>
              <a:rPr lang="en-US" dirty="0">
                <a:latin typeface="Times New Roman" charset="0"/>
                <a:ea typeface="Times New Roman" charset="0"/>
                <a:cs typeface="Times New Roman" charset="0"/>
              </a:rPr>
            </a:br>
            <a:endParaRPr lang="en-US" dirty="0">
              <a:latin typeface="Times New Roman" charset="0"/>
              <a:ea typeface="Times New Roman" charset="0"/>
              <a:cs typeface="Times New Roman" charset="0"/>
            </a:endParaRPr>
          </a:p>
          <a:p>
            <a:pPr marL="742950" lvl="1" indent="-285750">
              <a:buFont typeface="Arial" panose="020B0604020202020204" pitchFamily="34" charset="0"/>
              <a:buChar char="•"/>
            </a:pPr>
            <a:r>
              <a:rPr lang="en-US" dirty="0">
                <a:latin typeface="Times New Roman" charset="0"/>
                <a:ea typeface="Times New Roman" charset="0"/>
                <a:cs typeface="Times New Roman" charset="0"/>
              </a:rPr>
              <a:t>Are they pro-competitive or anti-competitive forces? </a:t>
            </a:r>
          </a:p>
          <a:p>
            <a:endParaRPr lang="en-US" dirty="0">
              <a:latin typeface="Times New Roman" charset="0"/>
              <a:ea typeface="Times New Roman" charset="0"/>
              <a:cs typeface="Times New Roman" charset="0"/>
            </a:endParaRPr>
          </a:p>
          <a:p>
            <a:pPr marL="742950" lvl="1" indent="-285750">
              <a:buFont typeface="Arial" panose="020B0604020202020204" pitchFamily="34" charset="0"/>
              <a:buChar char="•"/>
            </a:pPr>
            <a:r>
              <a:rPr lang="en-US" dirty="0">
                <a:latin typeface="Times New Roman" charset="0"/>
                <a:ea typeface="Times New Roman" charset="0"/>
                <a:cs typeface="Times New Roman" charset="0"/>
              </a:rPr>
              <a:t>What conduct of theirs raises competitive concerns? </a:t>
            </a:r>
            <a:br>
              <a:rPr lang="en-US" dirty="0">
                <a:latin typeface="Times New Roman" charset="0"/>
                <a:ea typeface="Times New Roman" charset="0"/>
                <a:cs typeface="Times New Roman" charset="0"/>
              </a:rPr>
            </a:br>
            <a:endParaRPr lang="en-US" dirty="0">
              <a:latin typeface="Times New Roman" charset="0"/>
              <a:ea typeface="Times New Roman" charset="0"/>
              <a:cs typeface="Times New Roman" charset="0"/>
            </a:endParaRPr>
          </a:p>
          <a:p>
            <a:pPr marL="742950" lvl="1" indent="-285750">
              <a:buFont typeface="Arial" panose="020B0604020202020204" pitchFamily="34" charset="0"/>
              <a:buChar char="•"/>
            </a:pPr>
            <a:r>
              <a:rPr lang="en-US" dirty="0">
                <a:latin typeface="Times New Roman" charset="0"/>
                <a:ea typeface="Times New Roman" charset="0"/>
                <a:cs typeface="Times New Roman" charset="0"/>
              </a:rPr>
              <a:t>Are their prices too high? Too low?</a:t>
            </a:r>
          </a:p>
          <a:p>
            <a:pPr marL="742950" lvl="1" indent="-285750">
              <a:buFont typeface="Arial" panose="020B0604020202020204" pitchFamily="34" charset="0"/>
              <a:buChar char="•"/>
            </a:pPr>
            <a:endParaRPr lang="en-US" dirty="0">
              <a:latin typeface="Times New Roman" charset="0"/>
              <a:ea typeface="Times New Roman" charset="0"/>
              <a:cs typeface="Times New Roman" charset="0"/>
            </a:endParaRPr>
          </a:p>
          <a:p>
            <a:pPr marL="742950" lvl="1" indent="-285750">
              <a:buFont typeface="Arial" panose="020B0604020202020204" pitchFamily="34" charset="0"/>
              <a:buChar char="•"/>
            </a:pPr>
            <a:r>
              <a:rPr lang="en-US" dirty="0">
                <a:latin typeface="Times New Roman" charset="0"/>
                <a:ea typeface="Times New Roman" charset="0"/>
                <a:cs typeface="Times New Roman" charset="0"/>
              </a:rPr>
              <a:t>Should these firms be broken up or regulated?  </a:t>
            </a:r>
          </a:p>
          <a:p>
            <a:endParaRPr lang="en-US" dirty="0">
              <a:latin typeface="Times New Roman" charset="0"/>
              <a:ea typeface="Times New Roman" charset="0"/>
              <a:cs typeface="Times New Roman" charset="0"/>
            </a:endParaRPr>
          </a:p>
          <a:p>
            <a:r>
              <a:rPr lang="en-US" dirty="0">
                <a:latin typeface="Times New Roman" charset="0"/>
                <a:ea typeface="Times New Roman" charset="0"/>
                <a:cs typeface="Times New Roman" charset="0"/>
              </a:rPr>
              <a:t>Other markets are consolidating--- Airlines? Wireless phone service? Supermarkets? Beer? Is that a problem?</a:t>
            </a:r>
          </a:p>
          <a:p>
            <a:endParaRPr lang="en-US" dirty="0">
              <a:latin typeface="Times New Roman" charset="0"/>
              <a:ea typeface="Times New Roman" charset="0"/>
              <a:cs typeface="Times New Roman" charset="0"/>
            </a:endParaRPr>
          </a:p>
          <a:p>
            <a:r>
              <a:rPr lang="en-US" dirty="0">
                <a:latin typeface="Times New Roman" charset="0"/>
                <a:ea typeface="Times New Roman" charset="0"/>
                <a:cs typeface="Times New Roman" charset="0"/>
              </a:rPr>
              <a:t>Has antitrust failed workers? If so, how can workers be better protected?</a:t>
            </a:r>
          </a:p>
          <a:p>
            <a:endParaRPr lang="en-US" dirty="0">
              <a:latin typeface="Times New Roman" charset="0"/>
              <a:ea typeface="Times New Roman" charset="0"/>
              <a:cs typeface="Times New Roman" charset="0"/>
            </a:endParaRPr>
          </a:p>
          <a:p>
            <a:r>
              <a:rPr lang="en-US" dirty="0">
                <a:latin typeface="Times New Roman" charset="0"/>
                <a:ea typeface="Times New Roman" charset="0"/>
                <a:cs typeface="Times New Roman" charset="0"/>
              </a:rPr>
              <a:t>Small firms and solo practitioners are getting squeezed. Should they be allowed to collude?</a:t>
            </a:r>
          </a:p>
          <a:p>
            <a:endParaRPr lang="en-US" dirty="0">
              <a:latin typeface="Times New Roman" charset="0"/>
              <a:ea typeface="Times New Roman" charset="0"/>
              <a:cs typeface="Times New Roman" charset="0"/>
            </a:endParaRPr>
          </a:p>
          <a:p>
            <a:r>
              <a:rPr lang="en-US" dirty="0">
                <a:latin typeface="Times New Roman" charset="0"/>
                <a:ea typeface="Times New Roman" charset="0"/>
                <a:cs typeface="Times New Roman" charset="0"/>
              </a:rPr>
              <a:t>Lack of sufficient hospital excess capacity for </a:t>
            </a:r>
            <a:r>
              <a:rPr lang="en-US" dirty="0" err="1">
                <a:latin typeface="Times New Roman" charset="0"/>
                <a:ea typeface="Times New Roman" charset="0"/>
                <a:cs typeface="Times New Roman" charset="0"/>
              </a:rPr>
              <a:t>Covid</a:t>
            </a:r>
            <a:r>
              <a:rPr lang="en-US" dirty="0">
                <a:latin typeface="Times New Roman" charset="0"/>
                <a:ea typeface="Times New Roman" charset="0"/>
                <a:cs typeface="Times New Roman" charset="0"/>
              </a:rPr>
              <a:t> is partly the result of hospital mergers. Should the government have anticipated the need for lots of excess capacity in its merger policy? </a:t>
            </a:r>
          </a:p>
          <a:p>
            <a:endParaRPr lang="en-US" dirty="0">
              <a:latin typeface="Times New Roman" charset="0"/>
              <a:ea typeface="Times New Roman" charset="0"/>
              <a:cs typeface="Times New Roman" charset="0"/>
            </a:endParaRPr>
          </a:p>
        </p:txBody>
      </p:sp>
      <p:sp>
        <p:nvSpPr>
          <p:cNvPr id="14" name="Slide Number Placeholder 13"/>
          <p:cNvSpPr>
            <a:spLocks noGrp="1"/>
          </p:cNvSpPr>
          <p:nvPr>
            <p:ph type="sldNum" sz="quarter" idx="12"/>
          </p:nvPr>
        </p:nvSpPr>
        <p:spPr/>
        <p:txBody>
          <a:bodyPr/>
          <a:lstStyle/>
          <a:p>
            <a:pPr>
              <a:defRPr/>
            </a:pPr>
            <a:fld id="{C056ED76-162D-4167-AA93-4F1AFF89B5BD}" type="slidenum">
              <a:rPr lang="en-US" altLang="en-US" smtClean="0">
                <a:solidFill>
                  <a:schemeClr val="tx1">
                    <a:lumMod val="50000"/>
                    <a:lumOff val="50000"/>
                  </a:schemeClr>
                </a:solidFill>
              </a:rPr>
              <a:pPr>
                <a:defRPr/>
              </a:pPr>
              <a:t>5</a:t>
            </a:fld>
            <a:endParaRPr lang="en-US" altLang="en-US" dirty="0">
              <a:solidFill>
                <a:schemeClr val="tx1">
                  <a:lumMod val="50000"/>
                  <a:lumOff val="50000"/>
                </a:schemeClr>
              </a:solidFill>
            </a:endParaRPr>
          </a:p>
        </p:txBody>
      </p:sp>
    </p:spTree>
    <p:extLst>
      <p:ext uri="{BB962C8B-B14F-4D97-AF65-F5344CB8AC3E}">
        <p14:creationId xmlns:p14="http://schemas.microsoft.com/office/powerpoint/2010/main" val="3615475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53038D9-3F8E-4B8C-BAE3-64582E71E3C1}"/>
              </a:ext>
            </a:extLst>
          </p:cNvPr>
          <p:cNvSpPr>
            <a:spLocks noChangeArrowheads="1"/>
          </p:cNvSpPr>
          <p:nvPr/>
        </p:nvSpPr>
        <p:spPr bwMode="auto">
          <a:xfrm>
            <a:off x="3962401" y="2743200"/>
            <a:ext cx="1933575" cy="723900"/>
          </a:xfrm>
          <a:prstGeom prst="rect">
            <a:avLst/>
          </a:prstGeom>
          <a:solidFill>
            <a:srgbClr val="BFBFBF"/>
          </a:solidFill>
          <a:ln w="9525">
            <a:solidFill>
              <a:srgbClr val="4A7EBB"/>
            </a:solidFill>
            <a:miter lim="800000"/>
            <a:headEnd/>
            <a:tailEnd/>
          </a:ln>
          <a:effectLst>
            <a:outerShdw blurRad="40000" dist="23000" dir="5400000" rotWithShape="0">
              <a:srgbClr val="808080">
                <a:alpha val="34999"/>
              </a:srgbClr>
            </a:outerShdw>
          </a:effec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endParaRPr lang="en-US">
              <a:solidFill>
                <a:srgbClr val="FFFFFF"/>
              </a:solidFill>
              <a:latin typeface="Calibri Light" panose="020F0302020204030204" pitchFamily="34" charset="0"/>
            </a:endParaRPr>
          </a:p>
        </p:txBody>
      </p:sp>
      <p:sp>
        <p:nvSpPr>
          <p:cNvPr id="5" name="Rectangle 13">
            <a:extLst>
              <a:ext uri="{FF2B5EF4-FFF2-40B4-BE49-F238E27FC236}">
                <a16:creationId xmlns:a16="http://schemas.microsoft.com/office/drawing/2014/main" id="{391182E6-5368-4312-BA19-30BE252C2EEA}"/>
              </a:ext>
            </a:extLst>
          </p:cNvPr>
          <p:cNvSpPr>
            <a:spLocks/>
          </p:cNvSpPr>
          <p:nvPr/>
        </p:nvSpPr>
        <p:spPr bwMode="auto">
          <a:xfrm>
            <a:off x="5895975" y="2743200"/>
            <a:ext cx="762000" cy="1600200"/>
          </a:xfrm>
          <a:custGeom>
            <a:avLst/>
            <a:gdLst>
              <a:gd name="T0" fmla="*/ 0 w 914400"/>
              <a:gd name="T1" fmla="*/ 0 h 1600200"/>
              <a:gd name="T2" fmla="*/ 762000 w 914400"/>
              <a:gd name="T3" fmla="*/ 838200 h 1600200"/>
              <a:gd name="T4" fmla="*/ 762000 w 914400"/>
              <a:gd name="T5" fmla="*/ 1600200 h 1600200"/>
              <a:gd name="T6" fmla="*/ 0 w 914400"/>
              <a:gd name="T7" fmla="*/ 1600200 h 1600200"/>
              <a:gd name="T8" fmla="*/ 0 w 914400"/>
              <a:gd name="T9" fmla="*/ 0 h 16002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4400" h="1600200">
                <a:moveTo>
                  <a:pt x="0" y="0"/>
                </a:moveTo>
                <a:lnTo>
                  <a:pt x="914400" y="838200"/>
                </a:lnTo>
                <a:lnTo>
                  <a:pt x="914400" y="1600200"/>
                </a:lnTo>
                <a:lnTo>
                  <a:pt x="0" y="1600200"/>
                </a:lnTo>
                <a:lnTo>
                  <a:pt x="0" y="0"/>
                </a:lnTo>
                <a:close/>
              </a:path>
            </a:pathLst>
          </a:custGeom>
          <a:solidFill>
            <a:srgbClr val="7F7F7F"/>
          </a:solidFill>
          <a:ln w="9525" cap="flat" cmpd="sng">
            <a:solidFill>
              <a:srgbClr val="4A7EBB"/>
            </a:solidFill>
            <a:prstDash val="solid"/>
            <a:round/>
            <a:headEnd/>
            <a:tailEnd/>
          </a:ln>
          <a:effectLst>
            <a:outerShdw blurRad="40000" dist="23000" dir="5400000" rotWithShape="0">
              <a:srgbClr val="000000">
                <a:alpha val="34999"/>
              </a:srgbClr>
            </a:outerShdw>
          </a:effectLst>
        </p:spPr>
        <p:txBody>
          <a:bodyPr anchor="ctr"/>
          <a:lstStyle/>
          <a:p>
            <a:pPr>
              <a:defRPr/>
            </a:pPr>
            <a:endParaRPr lang="en-US"/>
          </a:p>
        </p:txBody>
      </p:sp>
      <p:cxnSp>
        <p:nvCxnSpPr>
          <p:cNvPr id="6" name="Straight Arrow Connector 5">
            <a:extLst>
              <a:ext uri="{FF2B5EF4-FFF2-40B4-BE49-F238E27FC236}">
                <a16:creationId xmlns:a16="http://schemas.microsoft.com/office/drawing/2014/main" id="{1CC0722A-775B-47DF-B2DF-C374C9A7F695}"/>
              </a:ext>
            </a:extLst>
          </p:cNvPr>
          <p:cNvCxnSpPr/>
          <p:nvPr/>
        </p:nvCxnSpPr>
        <p:spPr>
          <a:xfrm flipV="1">
            <a:off x="3962400" y="1524000"/>
            <a:ext cx="0" cy="411480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92B9C0A2-1F7A-4463-B3C2-162281B92583}"/>
              </a:ext>
            </a:extLst>
          </p:cNvPr>
          <p:cNvCxnSpPr/>
          <p:nvPr/>
        </p:nvCxnSpPr>
        <p:spPr>
          <a:xfrm flipV="1">
            <a:off x="3962400" y="5638800"/>
            <a:ext cx="4495800" cy="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654" name="TextBox 7">
            <a:extLst>
              <a:ext uri="{FF2B5EF4-FFF2-40B4-BE49-F238E27FC236}">
                <a16:creationId xmlns:a16="http://schemas.microsoft.com/office/drawing/2014/main" id="{8946C197-FADF-4ED4-A706-8CD4D796DE7C}"/>
              </a:ext>
            </a:extLst>
          </p:cNvPr>
          <p:cNvSpPr txBox="1">
            <a:spLocks noChangeArrowheads="1"/>
          </p:cNvSpPr>
          <p:nvPr/>
        </p:nvSpPr>
        <p:spPr bwMode="auto">
          <a:xfrm rot="-5400000">
            <a:off x="3402807" y="1807370"/>
            <a:ext cx="8429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200">
                <a:latin typeface="Times New Roman" panose="02020603050405020304" pitchFamily="18" charset="0"/>
                <a:cs typeface="Times New Roman" panose="02020603050405020304" pitchFamily="18" charset="0"/>
              </a:rPr>
              <a:t>Price</a:t>
            </a:r>
          </a:p>
        </p:txBody>
      </p:sp>
      <p:sp>
        <p:nvSpPr>
          <p:cNvPr id="27655" name="TextBox 8">
            <a:extLst>
              <a:ext uri="{FF2B5EF4-FFF2-40B4-BE49-F238E27FC236}">
                <a16:creationId xmlns:a16="http://schemas.microsoft.com/office/drawing/2014/main" id="{C52F797B-56CC-4F3B-A280-AF3C294353AA}"/>
              </a:ext>
            </a:extLst>
          </p:cNvPr>
          <p:cNvSpPr txBox="1">
            <a:spLocks noChangeArrowheads="1"/>
          </p:cNvSpPr>
          <p:nvPr/>
        </p:nvSpPr>
        <p:spPr bwMode="auto">
          <a:xfrm>
            <a:off x="7467600" y="5619751"/>
            <a:ext cx="990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200">
                <a:latin typeface="Times New Roman" panose="02020603050405020304" pitchFamily="18" charset="0"/>
                <a:cs typeface="Times New Roman" panose="02020603050405020304" pitchFamily="18" charset="0"/>
              </a:rPr>
              <a:t>Quantity </a:t>
            </a:r>
          </a:p>
        </p:txBody>
      </p:sp>
      <p:sp>
        <p:nvSpPr>
          <p:cNvPr id="27656" name="TextBox 9">
            <a:extLst>
              <a:ext uri="{FF2B5EF4-FFF2-40B4-BE49-F238E27FC236}">
                <a16:creationId xmlns:a16="http://schemas.microsoft.com/office/drawing/2014/main" id="{3A8708CF-5914-42AE-A119-D4C1BC137536}"/>
              </a:ext>
            </a:extLst>
          </p:cNvPr>
          <p:cNvSpPr txBox="1">
            <a:spLocks noChangeArrowheads="1"/>
          </p:cNvSpPr>
          <p:nvPr/>
        </p:nvSpPr>
        <p:spPr bwMode="auto">
          <a:xfrm>
            <a:off x="4000500" y="436564"/>
            <a:ext cx="3962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400" b="1">
                <a:latin typeface="Times New Roman" panose="02020603050405020304" pitchFamily="18" charset="0"/>
                <a:cs typeface="Times New Roman" panose="02020603050405020304" pitchFamily="18" charset="0"/>
              </a:rPr>
              <a:t>Figure 1-8:</a:t>
            </a:r>
          </a:p>
          <a:p>
            <a:pPr algn="ctr">
              <a:spcBef>
                <a:spcPct val="0"/>
              </a:spcBef>
              <a:buFontTx/>
              <a:buNone/>
            </a:pPr>
            <a:r>
              <a:rPr lang="en-US" altLang="en-US" sz="1400" b="1">
                <a:latin typeface="Times New Roman" panose="02020603050405020304" pitchFamily="18" charset="0"/>
                <a:cs typeface="Times New Roman" panose="02020603050405020304" pitchFamily="18" charset="0"/>
              </a:rPr>
              <a:t>Consequences of the Exercise of Market Power</a:t>
            </a:r>
          </a:p>
        </p:txBody>
      </p:sp>
      <p:cxnSp>
        <p:nvCxnSpPr>
          <p:cNvPr id="11" name="Straight Connector 10">
            <a:extLst>
              <a:ext uri="{FF2B5EF4-FFF2-40B4-BE49-F238E27FC236}">
                <a16:creationId xmlns:a16="http://schemas.microsoft.com/office/drawing/2014/main" id="{4DFCD907-1051-4C92-9213-3858596CEAF7}"/>
              </a:ext>
            </a:extLst>
          </p:cNvPr>
          <p:cNvCxnSpPr/>
          <p:nvPr/>
        </p:nvCxnSpPr>
        <p:spPr>
          <a:xfrm flipV="1">
            <a:off x="3965576" y="3467101"/>
            <a:ext cx="2633663" cy="9525"/>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FECC2F9-F603-4CDC-8A31-86E60159013D}"/>
              </a:ext>
            </a:extLst>
          </p:cNvPr>
          <p:cNvCxnSpPr>
            <a:endCxn id="27662" idx="1"/>
          </p:cNvCxnSpPr>
          <p:nvPr/>
        </p:nvCxnSpPr>
        <p:spPr>
          <a:xfrm flipH="1" flipV="1">
            <a:off x="6657975" y="3581401"/>
            <a:ext cx="19050" cy="2043113"/>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B9AA9D7-0CE7-478B-8CC7-C30062F2E8A7}"/>
              </a:ext>
            </a:extLst>
          </p:cNvPr>
          <p:cNvCxnSpPr/>
          <p:nvPr/>
        </p:nvCxnSpPr>
        <p:spPr>
          <a:xfrm>
            <a:off x="3962400" y="2743200"/>
            <a:ext cx="1905000" cy="0"/>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768A414-E837-45AF-8964-1D92A6806918}"/>
              </a:ext>
            </a:extLst>
          </p:cNvPr>
          <p:cNvCxnSpPr/>
          <p:nvPr/>
        </p:nvCxnSpPr>
        <p:spPr>
          <a:xfrm flipH="1" flipV="1">
            <a:off x="5867401" y="2743201"/>
            <a:ext cx="28575" cy="2881313"/>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7661" name="TextBox 14">
            <a:extLst>
              <a:ext uri="{FF2B5EF4-FFF2-40B4-BE49-F238E27FC236}">
                <a16:creationId xmlns:a16="http://schemas.microsoft.com/office/drawing/2014/main" id="{FCDFBA86-256F-4BD2-B203-B27BB6439ABA}"/>
              </a:ext>
            </a:extLst>
          </p:cNvPr>
          <p:cNvSpPr txBox="1">
            <a:spLocks noChangeArrowheads="1"/>
          </p:cNvSpPr>
          <p:nvPr/>
        </p:nvSpPr>
        <p:spPr bwMode="auto">
          <a:xfrm>
            <a:off x="3378201" y="2598739"/>
            <a:ext cx="6143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r">
              <a:spcBef>
                <a:spcPct val="0"/>
              </a:spcBef>
              <a:buFontTx/>
              <a:buNone/>
            </a:pPr>
            <a:r>
              <a:rPr lang="en-US" altLang="en-US" sz="1200">
                <a:latin typeface="Times New Roman" panose="02020603050405020304" pitchFamily="18" charset="0"/>
                <a:cs typeface="Times New Roman" panose="02020603050405020304" pitchFamily="18" charset="0"/>
              </a:rPr>
              <a:t>$1.25</a:t>
            </a:r>
          </a:p>
        </p:txBody>
      </p:sp>
      <p:sp>
        <p:nvSpPr>
          <p:cNvPr id="27662" name="TextBox 15">
            <a:extLst>
              <a:ext uri="{FF2B5EF4-FFF2-40B4-BE49-F238E27FC236}">
                <a16:creationId xmlns:a16="http://schemas.microsoft.com/office/drawing/2014/main" id="{B5D3ECB2-6A82-403D-9039-9A507C6EB4F0}"/>
              </a:ext>
            </a:extLst>
          </p:cNvPr>
          <p:cNvSpPr txBox="1">
            <a:spLocks noChangeArrowheads="1"/>
          </p:cNvSpPr>
          <p:nvPr/>
        </p:nvSpPr>
        <p:spPr bwMode="auto">
          <a:xfrm>
            <a:off x="3411539" y="3328989"/>
            <a:ext cx="5349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r">
              <a:spcBef>
                <a:spcPct val="0"/>
              </a:spcBef>
              <a:buFontTx/>
              <a:buNone/>
            </a:pPr>
            <a:r>
              <a:rPr lang="en-US" altLang="en-US" sz="1200">
                <a:latin typeface="Times New Roman" panose="02020603050405020304" pitchFamily="18" charset="0"/>
                <a:cs typeface="Times New Roman" panose="02020603050405020304" pitchFamily="18" charset="0"/>
              </a:rPr>
              <a:t>$1.00</a:t>
            </a:r>
          </a:p>
        </p:txBody>
      </p:sp>
      <p:sp>
        <p:nvSpPr>
          <p:cNvPr id="27663" name="TextBox 16">
            <a:extLst>
              <a:ext uri="{FF2B5EF4-FFF2-40B4-BE49-F238E27FC236}">
                <a16:creationId xmlns:a16="http://schemas.microsoft.com/office/drawing/2014/main" id="{67DE42AC-F78A-4146-BA60-6C17DCE064F2}"/>
              </a:ext>
            </a:extLst>
          </p:cNvPr>
          <p:cNvSpPr txBox="1">
            <a:spLocks noChangeArrowheads="1"/>
          </p:cNvSpPr>
          <p:nvPr/>
        </p:nvSpPr>
        <p:spPr bwMode="auto">
          <a:xfrm>
            <a:off x="5257801" y="5638801"/>
            <a:ext cx="11858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200">
                <a:latin typeface="Times New Roman" panose="02020603050405020304" pitchFamily="18" charset="0"/>
                <a:cs typeface="Times New Roman" panose="02020603050405020304" pitchFamily="18" charset="0"/>
              </a:rPr>
              <a:t>900</a:t>
            </a:r>
          </a:p>
          <a:p>
            <a:pPr algn="ctr">
              <a:spcBef>
                <a:spcPct val="0"/>
              </a:spcBef>
              <a:buFontTx/>
              <a:buNone/>
            </a:pPr>
            <a:endParaRPr lang="en-US" altLang="en-US" sz="1200">
              <a:latin typeface="Times New Roman" panose="02020603050405020304" pitchFamily="18" charset="0"/>
              <a:cs typeface="Times New Roman" panose="02020603050405020304" pitchFamily="18" charset="0"/>
            </a:endParaRPr>
          </a:p>
        </p:txBody>
      </p:sp>
      <p:sp>
        <p:nvSpPr>
          <p:cNvPr id="27664" name="TextBox 17">
            <a:extLst>
              <a:ext uri="{FF2B5EF4-FFF2-40B4-BE49-F238E27FC236}">
                <a16:creationId xmlns:a16="http://schemas.microsoft.com/office/drawing/2014/main" id="{B3381E63-296C-41CA-BB04-458D4A876EF7}"/>
              </a:ext>
            </a:extLst>
          </p:cNvPr>
          <p:cNvSpPr txBox="1">
            <a:spLocks noChangeArrowheads="1"/>
          </p:cNvSpPr>
          <p:nvPr/>
        </p:nvSpPr>
        <p:spPr bwMode="auto">
          <a:xfrm>
            <a:off x="6113464" y="5638801"/>
            <a:ext cx="10699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200">
                <a:latin typeface="Times New Roman" panose="02020603050405020304" pitchFamily="18" charset="0"/>
                <a:cs typeface="Times New Roman" panose="02020603050405020304" pitchFamily="18" charset="0"/>
              </a:rPr>
              <a:t>1000</a:t>
            </a:r>
          </a:p>
        </p:txBody>
      </p:sp>
      <p:sp>
        <p:nvSpPr>
          <p:cNvPr id="27665" name="TextBox 18">
            <a:extLst>
              <a:ext uri="{FF2B5EF4-FFF2-40B4-BE49-F238E27FC236}">
                <a16:creationId xmlns:a16="http://schemas.microsoft.com/office/drawing/2014/main" id="{0BA94AF7-C146-4962-A71A-445C1FA277ED}"/>
              </a:ext>
            </a:extLst>
          </p:cNvPr>
          <p:cNvSpPr txBox="1">
            <a:spLocks noChangeArrowheads="1"/>
          </p:cNvSpPr>
          <p:nvPr/>
        </p:nvSpPr>
        <p:spPr bwMode="auto">
          <a:xfrm>
            <a:off x="7721600" y="5181601"/>
            <a:ext cx="990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400" b="1">
                <a:latin typeface="Times New Roman" panose="02020603050405020304" pitchFamily="18" charset="0"/>
                <a:cs typeface="Times New Roman" panose="02020603050405020304" pitchFamily="18" charset="0"/>
              </a:rPr>
              <a:t>Demand</a:t>
            </a:r>
          </a:p>
        </p:txBody>
      </p:sp>
      <p:cxnSp>
        <p:nvCxnSpPr>
          <p:cNvPr id="20" name="Straight Connector 19">
            <a:extLst>
              <a:ext uri="{FF2B5EF4-FFF2-40B4-BE49-F238E27FC236}">
                <a16:creationId xmlns:a16="http://schemas.microsoft.com/office/drawing/2014/main" id="{33F56C60-0525-4EC1-AD28-F5FE6973E6C4}"/>
              </a:ext>
            </a:extLst>
          </p:cNvPr>
          <p:cNvCxnSpPr>
            <a:cxnSpLocks noChangeShapeType="1"/>
          </p:cNvCxnSpPr>
          <p:nvPr/>
        </p:nvCxnSpPr>
        <p:spPr bwMode="auto">
          <a:xfrm>
            <a:off x="5029200" y="1828800"/>
            <a:ext cx="3187700" cy="3352800"/>
          </a:xfrm>
          <a:prstGeom prst="line">
            <a:avLst/>
          </a:prstGeom>
          <a:noFill/>
          <a:ln w="12700">
            <a:solidFill>
              <a:schemeClr val="tx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7667" name="TextBox 20">
            <a:extLst>
              <a:ext uri="{FF2B5EF4-FFF2-40B4-BE49-F238E27FC236}">
                <a16:creationId xmlns:a16="http://schemas.microsoft.com/office/drawing/2014/main" id="{78454DE6-F392-4608-832B-9E3BE8B63B6F}"/>
              </a:ext>
            </a:extLst>
          </p:cNvPr>
          <p:cNvSpPr txBox="1">
            <a:spLocks noChangeArrowheads="1"/>
          </p:cNvSpPr>
          <p:nvPr/>
        </p:nvSpPr>
        <p:spPr bwMode="auto">
          <a:xfrm>
            <a:off x="3411539" y="4205289"/>
            <a:ext cx="5349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r">
              <a:spcBef>
                <a:spcPct val="0"/>
              </a:spcBef>
              <a:buFontTx/>
              <a:buNone/>
            </a:pPr>
            <a:r>
              <a:rPr lang="en-US" altLang="en-US" sz="1200">
                <a:latin typeface="Times New Roman" panose="02020603050405020304" pitchFamily="18" charset="0"/>
                <a:cs typeface="Times New Roman" panose="02020603050405020304" pitchFamily="18" charset="0"/>
              </a:rPr>
              <a:t>$.60</a:t>
            </a:r>
          </a:p>
        </p:txBody>
      </p:sp>
      <p:cxnSp>
        <p:nvCxnSpPr>
          <p:cNvPr id="22" name="Straight Connector 21">
            <a:extLst>
              <a:ext uri="{FF2B5EF4-FFF2-40B4-BE49-F238E27FC236}">
                <a16:creationId xmlns:a16="http://schemas.microsoft.com/office/drawing/2014/main" id="{D1177E3A-0E84-43E6-985A-CF4EA17CB1D6}"/>
              </a:ext>
            </a:extLst>
          </p:cNvPr>
          <p:cNvCxnSpPr>
            <a:cxnSpLocks noChangeShapeType="1"/>
          </p:cNvCxnSpPr>
          <p:nvPr/>
        </p:nvCxnSpPr>
        <p:spPr bwMode="auto">
          <a:xfrm>
            <a:off x="3962400" y="4343400"/>
            <a:ext cx="3505200" cy="0"/>
          </a:xfrm>
          <a:prstGeom prst="line">
            <a:avLst/>
          </a:prstGeom>
          <a:noFill/>
          <a:ln w="12700">
            <a:solidFill>
              <a:srgbClr val="000000"/>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23" name="Straight Arrow Connector 22">
            <a:extLst>
              <a:ext uri="{FF2B5EF4-FFF2-40B4-BE49-F238E27FC236}">
                <a16:creationId xmlns:a16="http://schemas.microsoft.com/office/drawing/2014/main" id="{923211AF-3F4A-4220-90AE-D0DCFDAA703B}"/>
              </a:ext>
            </a:extLst>
          </p:cNvPr>
          <p:cNvCxnSpPr>
            <a:cxnSpLocks noChangeShapeType="1"/>
          </p:cNvCxnSpPr>
          <p:nvPr/>
        </p:nvCxnSpPr>
        <p:spPr bwMode="auto">
          <a:xfrm flipH="1">
            <a:off x="5257800" y="1828800"/>
            <a:ext cx="1219200" cy="838200"/>
          </a:xfrm>
          <a:prstGeom prst="straightConnector1">
            <a:avLst/>
          </a:prstGeom>
          <a:noFill/>
          <a:ln w="12700">
            <a:solidFill>
              <a:srgbClr val="000000"/>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7670" name="TextBox 23">
            <a:extLst>
              <a:ext uri="{FF2B5EF4-FFF2-40B4-BE49-F238E27FC236}">
                <a16:creationId xmlns:a16="http://schemas.microsoft.com/office/drawing/2014/main" id="{8D6A87CB-35A1-49F9-8BC3-E8F4D8E5A010}"/>
              </a:ext>
            </a:extLst>
          </p:cNvPr>
          <p:cNvSpPr txBox="1">
            <a:spLocks noChangeArrowheads="1"/>
          </p:cNvSpPr>
          <p:nvPr/>
        </p:nvSpPr>
        <p:spPr bwMode="auto">
          <a:xfrm>
            <a:off x="6477000" y="1428750"/>
            <a:ext cx="23701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200">
                <a:latin typeface="Times New Roman" panose="02020603050405020304" pitchFamily="18" charset="0"/>
                <a:cs typeface="Times New Roman" panose="02020603050405020304" pitchFamily="18" charset="0"/>
              </a:rPr>
              <a:t>Transfer from buyers to sellers (also possible efficiency loss from wasteful rent-seeking)</a:t>
            </a:r>
          </a:p>
        </p:txBody>
      </p:sp>
      <p:cxnSp>
        <p:nvCxnSpPr>
          <p:cNvPr id="25" name="Straight Arrow Connector 24">
            <a:extLst>
              <a:ext uri="{FF2B5EF4-FFF2-40B4-BE49-F238E27FC236}">
                <a16:creationId xmlns:a16="http://schemas.microsoft.com/office/drawing/2014/main" id="{A762BE15-8B3D-43EA-A13B-C6922242DDAC}"/>
              </a:ext>
            </a:extLst>
          </p:cNvPr>
          <p:cNvCxnSpPr>
            <a:cxnSpLocks noChangeShapeType="1"/>
          </p:cNvCxnSpPr>
          <p:nvPr/>
        </p:nvCxnSpPr>
        <p:spPr bwMode="auto">
          <a:xfrm flipH="1">
            <a:off x="6781800" y="2971800"/>
            <a:ext cx="1447800" cy="838200"/>
          </a:xfrm>
          <a:prstGeom prst="straightConnector1">
            <a:avLst/>
          </a:prstGeom>
          <a:noFill/>
          <a:ln w="12700">
            <a:solidFill>
              <a:srgbClr val="000000"/>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26" name="Straight Arrow Connector 25">
            <a:extLst>
              <a:ext uri="{FF2B5EF4-FFF2-40B4-BE49-F238E27FC236}">
                <a16:creationId xmlns:a16="http://schemas.microsoft.com/office/drawing/2014/main" id="{321D4659-9AC4-4D3F-8DB7-766C4B301F47}"/>
              </a:ext>
            </a:extLst>
          </p:cNvPr>
          <p:cNvCxnSpPr>
            <a:cxnSpLocks noChangeShapeType="1"/>
          </p:cNvCxnSpPr>
          <p:nvPr/>
        </p:nvCxnSpPr>
        <p:spPr bwMode="auto">
          <a:xfrm flipH="1">
            <a:off x="6477000" y="2438400"/>
            <a:ext cx="1303338" cy="762000"/>
          </a:xfrm>
          <a:prstGeom prst="straightConnector1">
            <a:avLst/>
          </a:prstGeom>
          <a:noFill/>
          <a:ln w="12700">
            <a:solidFill>
              <a:srgbClr val="000000"/>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7673" name="TextBox 26">
            <a:extLst>
              <a:ext uri="{FF2B5EF4-FFF2-40B4-BE49-F238E27FC236}">
                <a16:creationId xmlns:a16="http://schemas.microsoft.com/office/drawing/2014/main" id="{D89A69AE-9ED4-4440-A6E4-31FA1E222C2C}"/>
              </a:ext>
            </a:extLst>
          </p:cNvPr>
          <p:cNvSpPr txBox="1">
            <a:spLocks noChangeArrowheads="1"/>
          </p:cNvSpPr>
          <p:nvPr/>
        </p:nvSpPr>
        <p:spPr bwMode="auto">
          <a:xfrm>
            <a:off x="7408863" y="2366963"/>
            <a:ext cx="16367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200">
                <a:latin typeface="Times New Roman" panose="02020603050405020304" pitchFamily="18" charset="0"/>
                <a:cs typeface="Times New Roman" panose="02020603050405020304" pitchFamily="18" charset="0"/>
              </a:rPr>
              <a:t>Allocative</a:t>
            </a:r>
          </a:p>
          <a:p>
            <a:pPr algn="ctr">
              <a:spcBef>
                <a:spcPct val="0"/>
              </a:spcBef>
              <a:buFontTx/>
              <a:buNone/>
            </a:pPr>
            <a:r>
              <a:rPr lang="en-US" altLang="en-US" sz="1200">
                <a:latin typeface="Times New Roman" panose="02020603050405020304" pitchFamily="18" charset="0"/>
                <a:cs typeface="Times New Roman" panose="02020603050405020304" pitchFamily="18" charset="0"/>
              </a:rPr>
              <a:t>efficiency loss</a:t>
            </a:r>
          </a:p>
        </p:txBody>
      </p:sp>
      <p:sp>
        <p:nvSpPr>
          <p:cNvPr id="27674" name="TextBox 27">
            <a:extLst>
              <a:ext uri="{FF2B5EF4-FFF2-40B4-BE49-F238E27FC236}">
                <a16:creationId xmlns:a16="http://schemas.microsoft.com/office/drawing/2014/main" id="{711BB34C-69C4-4134-B2DA-FF941DAA85B0}"/>
              </a:ext>
            </a:extLst>
          </p:cNvPr>
          <p:cNvSpPr txBox="1">
            <a:spLocks noChangeArrowheads="1"/>
          </p:cNvSpPr>
          <p:nvPr/>
        </p:nvSpPr>
        <p:spPr bwMode="auto">
          <a:xfrm>
            <a:off x="9525001" y="6248400"/>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altLang="en-US" sz="1600" dirty="0">
                <a:latin typeface="Times New Roman" panose="02020603050405020304" pitchFamily="18" charset="0"/>
                <a:cs typeface="Times New Roman" panose="02020603050405020304" pitchFamily="18" charset="0"/>
              </a:rPr>
              <a:t>p. 32</a:t>
            </a:r>
          </a:p>
        </p:txBody>
      </p:sp>
      <p:sp>
        <p:nvSpPr>
          <p:cNvPr id="2" name="Slide Number Placeholder 1">
            <a:extLst>
              <a:ext uri="{FF2B5EF4-FFF2-40B4-BE49-F238E27FC236}">
                <a16:creationId xmlns:a16="http://schemas.microsoft.com/office/drawing/2014/main" id="{DAA76C11-900A-46C2-BA12-0880C74E3FCC}"/>
              </a:ext>
            </a:extLst>
          </p:cNvPr>
          <p:cNvSpPr>
            <a:spLocks noGrp="1"/>
          </p:cNvSpPr>
          <p:nvPr>
            <p:ph type="sldNum" sz="quarter" idx="12"/>
          </p:nvPr>
        </p:nvSpPr>
        <p:spPr/>
        <p:txBody>
          <a:bodyPr/>
          <a:lstStyle/>
          <a:p>
            <a:fld id="{2D3B227A-F6FA-48EA-A684-49106483E6A4}" type="slidenum">
              <a:rPr lang="en-US" smtClean="0"/>
              <a:t>50</a:t>
            </a:fld>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2565F-6439-4D6D-AC10-7BEA89A5AEF9}"/>
              </a:ext>
            </a:extLst>
          </p:cNvPr>
          <p:cNvSpPr>
            <a:spLocks noGrp="1"/>
          </p:cNvSpPr>
          <p:nvPr>
            <p:ph type="title"/>
          </p:nvPr>
        </p:nvSpPr>
        <p:spPr/>
        <p:txBody>
          <a:bodyPr>
            <a:normAutofit/>
          </a:bodyPr>
          <a:lstStyle/>
          <a:p>
            <a:r>
              <a:rPr lang="en-US" dirty="0"/>
              <a:t>Looking Ahead: Implications for Law and Policy</a:t>
            </a:r>
          </a:p>
        </p:txBody>
      </p:sp>
      <p:sp>
        <p:nvSpPr>
          <p:cNvPr id="3" name="Content Placeholder 2">
            <a:extLst>
              <a:ext uri="{FF2B5EF4-FFF2-40B4-BE49-F238E27FC236}">
                <a16:creationId xmlns:a16="http://schemas.microsoft.com/office/drawing/2014/main" id="{9111CED1-4B52-441E-838B-16BA37A035E8}"/>
              </a:ext>
            </a:extLst>
          </p:cNvPr>
          <p:cNvSpPr>
            <a:spLocks noGrp="1"/>
          </p:cNvSpPr>
          <p:nvPr>
            <p:ph idx="1"/>
          </p:nvPr>
        </p:nvSpPr>
        <p:spPr>
          <a:xfrm>
            <a:off x="1076324" y="1493838"/>
            <a:ext cx="9572626" cy="5059362"/>
          </a:xfrm>
          <a:ln>
            <a:solidFill>
              <a:srgbClr val="0070C0"/>
            </a:solidFill>
          </a:ln>
        </p:spPr>
        <p:txBody>
          <a:bodyPr>
            <a:normAutofit fontScale="85000" lnSpcReduction="20000"/>
          </a:bodyPr>
          <a:lstStyle/>
          <a:p>
            <a:r>
              <a:rPr lang="en-US" sz="2400" dirty="0">
                <a:solidFill>
                  <a:srgbClr val="002060"/>
                </a:solidFill>
              </a:rPr>
              <a:t>What “is” and what “should be” the </a:t>
            </a:r>
            <a:r>
              <a:rPr lang="en-US" sz="2400" b="1" i="1" dirty="0">
                <a:solidFill>
                  <a:srgbClr val="0070C0"/>
                </a:solidFill>
              </a:rPr>
              <a:t>antitrust economic welfare standard </a:t>
            </a:r>
            <a:r>
              <a:rPr lang="en-US" sz="2400" b="1" dirty="0">
                <a:solidFill>
                  <a:srgbClr val="0070C0"/>
                </a:solidFill>
              </a:rPr>
              <a:t>?</a:t>
            </a:r>
            <a:r>
              <a:rPr lang="en-US" sz="2400" dirty="0">
                <a:solidFill>
                  <a:srgbClr val="002060"/>
                </a:solidFill>
              </a:rPr>
              <a:t>  </a:t>
            </a:r>
          </a:p>
          <a:p>
            <a:pPr lvl="1"/>
            <a:r>
              <a:rPr lang="en-US" sz="2000" b="1" dirty="0">
                <a:solidFill>
                  <a:srgbClr val="C00000"/>
                </a:solidFill>
              </a:rPr>
              <a:t>Consumer Welfare </a:t>
            </a:r>
            <a:r>
              <a:rPr lang="en-US" sz="2000" dirty="0"/>
              <a:t>(i.e., consumer surplus) ?? </a:t>
            </a:r>
          </a:p>
          <a:p>
            <a:pPr lvl="1"/>
            <a:r>
              <a:rPr lang="en-US" sz="2000" b="1" dirty="0">
                <a:solidFill>
                  <a:srgbClr val="C00000"/>
                </a:solidFill>
              </a:rPr>
              <a:t>Aggregate Welfare </a:t>
            </a:r>
            <a:r>
              <a:rPr lang="en-US" sz="2000" dirty="0"/>
              <a:t>(i.e., consumer surplus + profits) ??</a:t>
            </a:r>
          </a:p>
          <a:p>
            <a:pPr lvl="1"/>
            <a:endParaRPr lang="en-US" sz="2000" dirty="0"/>
          </a:p>
          <a:p>
            <a:r>
              <a:rPr lang="en-US" sz="2400" i="1" dirty="0"/>
              <a:t>That is - </a:t>
            </a:r>
            <a:r>
              <a:rPr lang="en-US" sz="2400" dirty="0"/>
              <a:t>Should the monopoly overcharge (MO) be treated as a </a:t>
            </a:r>
            <a:r>
              <a:rPr lang="en-US" sz="2400" dirty="0">
                <a:solidFill>
                  <a:srgbClr val="C00000"/>
                </a:solidFill>
              </a:rPr>
              <a:t>“competitive harm” </a:t>
            </a:r>
            <a:r>
              <a:rPr lang="en-US" sz="2400" i="1" dirty="0"/>
              <a:t>or </a:t>
            </a:r>
            <a:r>
              <a:rPr lang="en-US" sz="2400" dirty="0">
                <a:solidFill>
                  <a:srgbClr val="C00000"/>
                </a:solidFill>
              </a:rPr>
              <a:t>“</a:t>
            </a:r>
            <a:r>
              <a:rPr lang="en-US" sz="2400" i="1" dirty="0">
                <a:solidFill>
                  <a:srgbClr val="C00000"/>
                </a:solidFill>
              </a:rPr>
              <a:t>just </a:t>
            </a:r>
            <a:r>
              <a:rPr lang="en-US" sz="2400" dirty="0">
                <a:solidFill>
                  <a:srgbClr val="C00000"/>
                </a:solidFill>
              </a:rPr>
              <a:t>a transfer”</a:t>
            </a:r>
          </a:p>
          <a:p>
            <a:pPr lvl="1"/>
            <a:r>
              <a:rPr lang="en-US" sz="2000" dirty="0"/>
              <a:t>Chicagoland (Bork) </a:t>
            </a:r>
            <a:r>
              <a:rPr lang="en-US" sz="2000" dirty="0">
                <a:sym typeface="Wingdings" panose="05000000000000000000" pitchFamily="2" charset="2"/>
              </a:rPr>
              <a:t> MO is “Just a transfer”</a:t>
            </a:r>
          </a:p>
          <a:p>
            <a:pPr lvl="1"/>
            <a:r>
              <a:rPr lang="en-US" sz="2000" b="1" dirty="0">
                <a:solidFill>
                  <a:srgbClr val="C00000"/>
                </a:solidFill>
                <a:sym typeface="Wingdings" panose="05000000000000000000" pitchFamily="2" charset="2"/>
              </a:rPr>
              <a:t>Bork adopted an “aggregate welfare” standard but called it “consumer welfare” </a:t>
            </a:r>
            <a:br>
              <a:rPr lang="en-US" sz="2000" b="1" dirty="0">
                <a:solidFill>
                  <a:srgbClr val="C00000"/>
                </a:solidFill>
                <a:sym typeface="Wingdings" panose="05000000000000000000" pitchFamily="2" charset="2"/>
              </a:rPr>
            </a:br>
            <a:r>
              <a:rPr lang="en-US" sz="2000" b="1" i="1" dirty="0">
                <a:solidFill>
                  <a:srgbClr val="C00000"/>
                </a:solidFill>
                <a:sym typeface="Wingdings" panose="05000000000000000000" pitchFamily="2" charset="2"/>
              </a:rPr>
              <a:t>(Confusion or Deception??)</a:t>
            </a:r>
            <a:endParaRPr lang="en-US" sz="2000" dirty="0">
              <a:sym typeface="Wingdings" panose="05000000000000000000" pitchFamily="2" charset="2"/>
            </a:endParaRPr>
          </a:p>
          <a:p>
            <a:pPr lvl="1"/>
            <a:endParaRPr lang="en-US" sz="2000" dirty="0">
              <a:sym typeface="Wingdings" panose="05000000000000000000" pitchFamily="2" charset="2"/>
            </a:endParaRPr>
          </a:p>
          <a:p>
            <a:r>
              <a:rPr lang="en-US" sz="2400" b="1" dirty="0">
                <a:solidFill>
                  <a:srgbClr val="C00000"/>
                </a:solidFill>
                <a:sym typeface="Wingdings" panose="05000000000000000000" pitchFamily="2" charset="2"/>
              </a:rPr>
              <a:t>The Sherman Act adopts the “consumer welfare” standard</a:t>
            </a:r>
          </a:p>
          <a:p>
            <a:pPr lvl="1"/>
            <a:r>
              <a:rPr lang="en-US" sz="2000" dirty="0" err="1"/>
              <a:t>SCt</a:t>
            </a:r>
            <a:r>
              <a:rPr lang="en-US" sz="2000" dirty="0"/>
              <a:t> </a:t>
            </a:r>
            <a:r>
              <a:rPr lang="en-US" sz="2000" dirty="0">
                <a:sym typeface="Wingdings" panose="05000000000000000000" pitchFamily="2" charset="2"/>
              </a:rPr>
              <a:t> MO is a cognizable “competitive harm”</a:t>
            </a:r>
            <a:br>
              <a:rPr lang="en-US" sz="2000" b="1" i="1" dirty="0">
                <a:solidFill>
                  <a:srgbClr val="C00000"/>
                </a:solidFill>
                <a:sym typeface="Wingdings" panose="05000000000000000000" pitchFamily="2" charset="2"/>
              </a:rPr>
            </a:br>
            <a:endParaRPr lang="en-US" sz="2000" b="1" i="1" dirty="0">
              <a:solidFill>
                <a:srgbClr val="C00000"/>
              </a:solidFill>
              <a:sym typeface="Wingdings" panose="05000000000000000000" pitchFamily="2" charset="2"/>
            </a:endParaRPr>
          </a:p>
          <a:p>
            <a:r>
              <a:rPr lang="en-US" sz="2400" b="1" dirty="0">
                <a:solidFill>
                  <a:srgbClr val="C00000"/>
                </a:solidFill>
                <a:sym typeface="Wingdings" panose="05000000000000000000" pitchFamily="2" charset="2"/>
              </a:rPr>
              <a:t>By “consumer welfare,” we </a:t>
            </a:r>
            <a:r>
              <a:rPr lang="en-US" sz="2400" b="1" i="1" dirty="0">
                <a:solidFill>
                  <a:srgbClr val="C00000"/>
                </a:solidFill>
                <a:sym typeface="Wingdings" panose="05000000000000000000" pitchFamily="2" charset="2"/>
              </a:rPr>
              <a:t>really </a:t>
            </a:r>
            <a:r>
              <a:rPr lang="en-US" sz="2400" b="1" dirty="0">
                <a:solidFill>
                  <a:srgbClr val="C00000"/>
                </a:solidFill>
                <a:sym typeface="Wingdings" panose="05000000000000000000" pitchFamily="2" charset="2"/>
              </a:rPr>
              <a:t>mean “trading partner welfare, </a:t>
            </a:r>
            <a:br>
              <a:rPr lang="en-US" sz="2400" b="1" dirty="0">
                <a:solidFill>
                  <a:srgbClr val="C00000"/>
                </a:solidFill>
                <a:sym typeface="Wingdings" panose="05000000000000000000" pitchFamily="2" charset="2"/>
              </a:rPr>
            </a:br>
            <a:r>
              <a:rPr lang="en-US" sz="2400" b="1" dirty="0">
                <a:solidFill>
                  <a:srgbClr val="C00000"/>
                </a:solidFill>
                <a:sym typeface="Wingdings" panose="05000000000000000000" pitchFamily="2" charset="2"/>
              </a:rPr>
              <a:t>in the case of buyer-side market power (“monopsony”) </a:t>
            </a:r>
          </a:p>
          <a:p>
            <a:pPr marL="457200" lvl="1" indent="0">
              <a:buNone/>
            </a:pPr>
            <a:endParaRPr lang="en-US" sz="2000" i="1" dirty="0">
              <a:sym typeface="Wingdings" panose="05000000000000000000" pitchFamily="2" charset="2"/>
            </a:endParaRPr>
          </a:p>
          <a:p>
            <a:r>
              <a:rPr lang="en-US" sz="2400" b="1" i="1" dirty="0">
                <a:solidFill>
                  <a:srgbClr val="0070C0"/>
                </a:solidFill>
                <a:sym typeface="Wingdings" panose="05000000000000000000" pitchFamily="2" charset="2"/>
              </a:rPr>
              <a:t>But, note that pure cartels reduce both consumer welfare and aggregate welfare. The conflict between the two standards will arise later!</a:t>
            </a:r>
            <a:endParaRPr lang="en-US" sz="2400" b="1" i="1" dirty="0">
              <a:solidFill>
                <a:srgbClr val="0070C0"/>
              </a:solidFill>
            </a:endParaRPr>
          </a:p>
        </p:txBody>
      </p:sp>
      <p:sp>
        <p:nvSpPr>
          <p:cNvPr id="4" name="Slide Number Placeholder 3">
            <a:extLst>
              <a:ext uri="{FF2B5EF4-FFF2-40B4-BE49-F238E27FC236}">
                <a16:creationId xmlns:a16="http://schemas.microsoft.com/office/drawing/2014/main" id="{B1DF01CA-46DE-4754-83C2-B7AF52505DA8}"/>
              </a:ext>
            </a:extLst>
          </p:cNvPr>
          <p:cNvSpPr>
            <a:spLocks noGrp="1"/>
          </p:cNvSpPr>
          <p:nvPr>
            <p:ph type="sldNum" sz="quarter" idx="12"/>
          </p:nvPr>
        </p:nvSpPr>
        <p:spPr/>
        <p:txBody>
          <a:bodyPr/>
          <a:lstStyle/>
          <a:p>
            <a:fld id="{2D3B227A-F6FA-48EA-A684-49106483E6A4}" type="slidenum">
              <a:rPr lang="en-US" smtClean="0"/>
              <a:t>51</a:t>
            </a:fld>
            <a:endParaRPr lang="en-US"/>
          </a:p>
        </p:txBody>
      </p:sp>
    </p:spTree>
    <p:extLst>
      <p:ext uri="{BB962C8B-B14F-4D97-AF65-F5344CB8AC3E}">
        <p14:creationId xmlns:p14="http://schemas.microsoft.com/office/powerpoint/2010/main" val="31862716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4600" y="2295525"/>
            <a:ext cx="15240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Competitor</a:t>
            </a:r>
          </a:p>
          <a:p>
            <a:pPr algn="ctr">
              <a:defRPr/>
            </a:pPr>
            <a:r>
              <a:rPr lang="en-US" dirty="0">
                <a:solidFill>
                  <a:schemeClr val="tx1"/>
                </a:solidFill>
                <a:latin typeface="Times New Roman" panose="02020603050405020304" pitchFamily="18" charset="0"/>
                <a:cs typeface="Times New Roman" panose="02020603050405020304" pitchFamily="18" charset="0"/>
              </a:rPr>
              <a:t>A</a:t>
            </a:r>
          </a:p>
        </p:txBody>
      </p:sp>
      <p:sp>
        <p:nvSpPr>
          <p:cNvPr id="4" name="Rectangle 3"/>
          <p:cNvSpPr/>
          <p:nvPr/>
        </p:nvSpPr>
        <p:spPr>
          <a:xfrm>
            <a:off x="4953000" y="2295525"/>
            <a:ext cx="15240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Competitor</a:t>
            </a:r>
          </a:p>
          <a:p>
            <a:pPr algn="ctr">
              <a:defRPr/>
            </a:pPr>
            <a:r>
              <a:rPr lang="en-US" dirty="0">
                <a:solidFill>
                  <a:schemeClr val="tx1"/>
                </a:solidFill>
                <a:latin typeface="Times New Roman" panose="02020603050405020304" pitchFamily="18" charset="0"/>
                <a:cs typeface="Times New Roman" panose="02020603050405020304" pitchFamily="18" charset="0"/>
              </a:rPr>
              <a:t>B</a:t>
            </a:r>
          </a:p>
        </p:txBody>
      </p:sp>
      <p:sp>
        <p:nvSpPr>
          <p:cNvPr id="5" name="Rectangle 4"/>
          <p:cNvSpPr/>
          <p:nvPr/>
        </p:nvSpPr>
        <p:spPr>
          <a:xfrm>
            <a:off x="7391400" y="2295525"/>
            <a:ext cx="15240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Competitor</a:t>
            </a:r>
          </a:p>
          <a:p>
            <a:pPr algn="ctr">
              <a:defRPr/>
            </a:pPr>
            <a:r>
              <a:rPr lang="en-US" dirty="0">
                <a:solidFill>
                  <a:schemeClr val="tx1"/>
                </a:solidFill>
                <a:latin typeface="Times New Roman" panose="02020603050405020304" pitchFamily="18" charset="0"/>
                <a:cs typeface="Times New Roman" panose="02020603050405020304" pitchFamily="18" charset="0"/>
              </a:rPr>
              <a:t>C</a:t>
            </a:r>
          </a:p>
        </p:txBody>
      </p:sp>
      <p:sp>
        <p:nvSpPr>
          <p:cNvPr id="29701" name="TextBox 5"/>
          <p:cNvSpPr txBox="1">
            <a:spLocks noChangeArrowheads="1"/>
          </p:cNvSpPr>
          <p:nvPr/>
        </p:nvSpPr>
        <p:spPr bwMode="auto">
          <a:xfrm>
            <a:off x="3987800" y="838201"/>
            <a:ext cx="3454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800" b="1" dirty="0">
                <a:latin typeface="Times New Roman" panose="02020603050405020304" pitchFamily="18" charset="0"/>
                <a:cs typeface="Times New Roman" panose="02020603050405020304" pitchFamily="18" charset="0"/>
              </a:rPr>
              <a:t>Figure 1-10 (adapted):</a:t>
            </a:r>
            <a:br>
              <a:rPr lang="en-US" altLang="en-US" sz="1800" b="1" dirty="0">
                <a:latin typeface="Times New Roman" panose="02020603050405020304" pitchFamily="18" charset="0"/>
                <a:cs typeface="Times New Roman" panose="02020603050405020304" pitchFamily="18" charset="0"/>
              </a:rPr>
            </a:br>
            <a:r>
              <a:rPr lang="en-US" altLang="en-US" sz="1800" b="1" dirty="0">
                <a:latin typeface="Times New Roman" panose="02020603050405020304" pitchFamily="18" charset="0"/>
                <a:cs typeface="Times New Roman" panose="02020603050405020304" pitchFamily="18" charset="0"/>
              </a:rPr>
              <a:t>Collusive Anticompetitive Effects</a:t>
            </a:r>
            <a:endParaRPr lang="en-US" altLang="en-US" sz="1800" dirty="0">
              <a:latin typeface="Arial" panose="020B0604020202020204" pitchFamily="34" charset="0"/>
            </a:endParaRPr>
          </a:p>
        </p:txBody>
      </p:sp>
      <p:cxnSp>
        <p:nvCxnSpPr>
          <p:cNvPr id="7" name="Straight Arrow Connector 6"/>
          <p:cNvCxnSpPr>
            <a:stCxn id="5" idx="3"/>
            <a:endCxn id="29701" idx="1"/>
          </p:cNvCxnSpPr>
          <p:nvPr/>
        </p:nvCxnSpPr>
        <p:spPr>
          <a:xfrm>
            <a:off x="4038600" y="2905125"/>
            <a:ext cx="914400"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477000" y="2905125"/>
            <a:ext cx="914400"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4516438" y="4419600"/>
            <a:ext cx="2438400" cy="99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Collectively Raise Price or Limit Some Aspect of Competition</a:t>
            </a:r>
          </a:p>
        </p:txBody>
      </p:sp>
      <p:cxnSp>
        <p:nvCxnSpPr>
          <p:cNvPr id="10" name="Straight Arrow Connector 9"/>
          <p:cNvCxnSpPr>
            <a:stCxn id="5" idx="2"/>
          </p:cNvCxnSpPr>
          <p:nvPr/>
        </p:nvCxnSpPr>
        <p:spPr>
          <a:xfrm>
            <a:off x="3276600" y="3514726"/>
            <a:ext cx="2362200" cy="8286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7" idx="2"/>
          </p:cNvCxnSpPr>
          <p:nvPr/>
        </p:nvCxnSpPr>
        <p:spPr>
          <a:xfrm flipH="1">
            <a:off x="5867400" y="3514726"/>
            <a:ext cx="2286000" cy="8286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cxnSpLocks/>
          </p:cNvCxnSpPr>
          <p:nvPr/>
        </p:nvCxnSpPr>
        <p:spPr>
          <a:xfrm>
            <a:off x="5715000" y="3486151"/>
            <a:ext cx="20638" cy="8286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708" name="TextBox 13"/>
          <p:cNvSpPr txBox="1">
            <a:spLocks noChangeArrowheads="1"/>
          </p:cNvSpPr>
          <p:nvPr/>
        </p:nvSpPr>
        <p:spPr bwMode="auto">
          <a:xfrm>
            <a:off x="9372601" y="6248400"/>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altLang="en-US" sz="1600" dirty="0">
                <a:latin typeface="Times New Roman" panose="02020603050405020304" pitchFamily="18" charset="0"/>
                <a:cs typeface="Times New Roman" panose="02020603050405020304" pitchFamily="18" charset="0"/>
              </a:rPr>
              <a:t>p. 55</a:t>
            </a:r>
          </a:p>
        </p:txBody>
      </p:sp>
      <p:sp>
        <p:nvSpPr>
          <p:cNvPr id="13" name="Rectangle 12">
            <a:extLst>
              <a:ext uri="{FF2B5EF4-FFF2-40B4-BE49-F238E27FC236}">
                <a16:creationId xmlns:a16="http://schemas.microsoft.com/office/drawing/2014/main" id="{30BB0A91-9C38-400D-856E-A1E5F73C9B4E}"/>
              </a:ext>
            </a:extLst>
          </p:cNvPr>
          <p:cNvSpPr/>
          <p:nvPr/>
        </p:nvSpPr>
        <p:spPr>
          <a:xfrm>
            <a:off x="8805421" y="4102237"/>
            <a:ext cx="2548379" cy="1717593"/>
          </a:xfrm>
          <a:prstGeom prst="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u="sng" dirty="0">
                <a:solidFill>
                  <a:srgbClr val="0070C0"/>
                </a:solidFill>
                <a:latin typeface="Times New Roman" panose="02020603050405020304" pitchFamily="18" charset="0"/>
                <a:cs typeface="Times New Roman" panose="02020603050405020304" pitchFamily="18" charset="0"/>
              </a:rPr>
              <a:t>Collusive Conduct</a:t>
            </a:r>
          </a:p>
          <a:p>
            <a:pPr algn="ctr">
              <a:defRPr/>
            </a:pPr>
            <a:r>
              <a:rPr lang="en-US" b="1" dirty="0">
                <a:solidFill>
                  <a:srgbClr val="0070C0"/>
                </a:solidFill>
                <a:latin typeface="Times New Roman" panose="02020603050405020304" pitchFamily="18" charset="0"/>
                <a:cs typeface="Times New Roman" panose="02020603050405020304" pitchFamily="18" charset="0"/>
              </a:rPr>
              <a:t>Price fixing</a:t>
            </a:r>
          </a:p>
          <a:p>
            <a:pPr algn="ctr">
              <a:defRPr/>
            </a:pPr>
            <a:r>
              <a:rPr lang="en-US" b="1" dirty="0">
                <a:solidFill>
                  <a:srgbClr val="0070C0"/>
                </a:solidFill>
                <a:latin typeface="Times New Roman" panose="02020603050405020304" pitchFamily="18" charset="0"/>
                <a:cs typeface="Times New Roman" panose="02020603050405020304" pitchFamily="18" charset="0"/>
              </a:rPr>
              <a:t>Horizontal Mergers</a:t>
            </a:r>
          </a:p>
          <a:p>
            <a:pPr algn="ctr">
              <a:defRPr/>
            </a:pPr>
            <a:r>
              <a:rPr lang="en-US" b="1" dirty="0">
                <a:solidFill>
                  <a:srgbClr val="0070C0"/>
                </a:solidFill>
                <a:latin typeface="Times New Roman" panose="02020603050405020304" pitchFamily="18" charset="0"/>
                <a:cs typeface="Times New Roman" panose="02020603050405020304" pitchFamily="18" charset="0"/>
              </a:rPr>
              <a:t>Joint Ventures</a:t>
            </a:r>
          </a:p>
          <a:p>
            <a:pPr algn="ctr">
              <a:defRPr/>
            </a:pPr>
            <a:r>
              <a:rPr lang="en-US" b="1" dirty="0">
                <a:solidFill>
                  <a:srgbClr val="0070C0"/>
                </a:solidFill>
                <a:latin typeface="Times New Roman" panose="02020603050405020304" pitchFamily="18" charset="0"/>
                <a:cs typeface="Times New Roman" panose="02020603050405020304" pitchFamily="18" charset="0"/>
              </a:rPr>
              <a:t>Group Boycotts </a:t>
            </a:r>
          </a:p>
          <a:p>
            <a:pPr algn="ctr">
              <a:defRPr/>
            </a:pPr>
            <a:endParaRPr lang="en-US" dirty="0">
              <a:solidFill>
                <a:srgbClr val="0070C0"/>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2AAACE38-5B7D-42E2-9D81-3595A00AF1C3}"/>
              </a:ext>
            </a:extLst>
          </p:cNvPr>
          <p:cNvSpPr>
            <a:spLocks noGrp="1"/>
          </p:cNvSpPr>
          <p:nvPr>
            <p:ph type="sldNum" sz="quarter" idx="12"/>
          </p:nvPr>
        </p:nvSpPr>
        <p:spPr/>
        <p:txBody>
          <a:bodyPr/>
          <a:lstStyle/>
          <a:p>
            <a:fld id="{B860579A-1FF0-4BB7-B3E0-9F77702503E1}" type="slidenum">
              <a:rPr lang="en-US" smtClean="0"/>
              <a:t>52</a:t>
            </a:fld>
            <a:endParaRPr lang="en-US"/>
          </a:p>
        </p:txBody>
      </p:sp>
      <p:sp>
        <p:nvSpPr>
          <p:cNvPr id="15" name="Rectangle 14">
            <a:extLst>
              <a:ext uri="{FF2B5EF4-FFF2-40B4-BE49-F238E27FC236}">
                <a16:creationId xmlns:a16="http://schemas.microsoft.com/office/drawing/2014/main" id="{DB28811B-8790-4132-B7D0-19E331F29EA1}"/>
              </a:ext>
            </a:extLst>
          </p:cNvPr>
          <p:cNvSpPr/>
          <p:nvPr/>
        </p:nvSpPr>
        <p:spPr>
          <a:xfrm>
            <a:off x="9539926" y="1173243"/>
            <a:ext cx="1714045" cy="52392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Horizontal </a:t>
            </a:r>
          </a:p>
          <a:p>
            <a:pPr algn="ctr">
              <a:defRPr/>
            </a:pPr>
            <a:r>
              <a:rPr lang="en-US" b="1" dirty="0">
                <a:solidFill>
                  <a:srgbClr val="0070C0"/>
                </a:solidFill>
                <a:latin typeface="Times New Roman" panose="02020603050405020304" pitchFamily="18" charset="0"/>
                <a:cs typeface="Times New Roman" panose="02020603050405020304" pitchFamily="18" charset="0"/>
              </a:rPr>
              <a:t>Competitors</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14" name="Straight Arrow Connector 13">
            <a:extLst>
              <a:ext uri="{FF2B5EF4-FFF2-40B4-BE49-F238E27FC236}">
                <a16:creationId xmlns:a16="http://schemas.microsoft.com/office/drawing/2014/main" id="{E84C7E43-3E65-4865-B217-53CB242BB04A}"/>
              </a:ext>
            </a:extLst>
          </p:cNvPr>
          <p:cNvCxnSpPr/>
          <p:nvPr/>
        </p:nvCxnSpPr>
        <p:spPr>
          <a:xfrm flipH="1">
            <a:off x="9230032" y="1805121"/>
            <a:ext cx="1036948" cy="75570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6E8607C-F737-45E0-8A2F-5CB26C43FD4A}"/>
              </a:ext>
            </a:extLst>
          </p:cNvPr>
          <p:cNvCxnSpPr>
            <a:cxnSpLocks/>
          </p:cNvCxnSpPr>
          <p:nvPr/>
        </p:nvCxnSpPr>
        <p:spPr>
          <a:xfrm flipH="1">
            <a:off x="6162675" y="1435207"/>
            <a:ext cx="2905126" cy="74776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8F9A4A05-F600-45C9-BB05-AEF1A690F682}"/>
              </a:ext>
            </a:extLst>
          </p:cNvPr>
          <p:cNvSpPr/>
          <p:nvPr/>
        </p:nvSpPr>
        <p:spPr>
          <a:xfrm>
            <a:off x="4961243" y="5819830"/>
            <a:ext cx="1548789" cy="8572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Consumers Harmed</a:t>
            </a:r>
          </a:p>
        </p:txBody>
      </p:sp>
      <p:cxnSp>
        <p:nvCxnSpPr>
          <p:cNvPr id="22" name="Straight Arrow Connector 21">
            <a:extLst>
              <a:ext uri="{FF2B5EF4-FFF2-40B4-BE49-F238E27FC236}">
                <a16:creationId xmlns:a16="http://schemas.microsoft.com/office/drawing/2014/main" id="{9AEEE624-27E7-4831-A3D7-3A6F8759E30F}"/>
              </a:ext>
            </a:extLst>
          </p:cNvPr>
          <p:cNvCxnSpPr>
            <a:cxnSpLocks/>
            <a:stCxn id="9" idx="2"/>
            <a:endCxn id="18" idx="0"/>
          </p:cNvCxnSpPr>
          <p:nvPr/>
        </p:nvCxnSpPr>
        <p:spPr>
          <a:xfrm>
            <a:off x="5735638" y="5410200"/>
            <a:ext cx="0" cy="40963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5F63E48-3188-4F36-A049-DCA173F48D36}"/>
              </a:ext>
            </a:extLst>
          </p:cNvPr>
          <p:cNvCxnSpPr>
            <a:cxnSpLocks/>
          </p:cNvCxnSpPr>
          <p:nvPr/>
        </p:nvCxnSpPr>
        <p:spPr>
          <a:xfrm flipH="1">
            <a:off x="7239000" y="4879921"/>
            <a:ext cx="137160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7492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43586-50AC-464F-A15E-55337B5AF93A}"/>
              </a:ext>
            </a:extLst>
          </p:cNvPr>
          <p:cNvSpPr>
            <a:spLocks noGrp="1"/>
          </p:cNvSpPr>
          <p:nvPr>
            <p:ph type="title"/>
          </p:nvPr>
        </p:nvSpPr>
        <p:spPr/>
        <p:txBody>
          <a:bodyPr/>
          <a:lstStyle/>
          <a:p>
            <a:r>
              <a:rPr lang="en-US" dirty="0"/>
              <a:t>Exclusion Conduct “Bubble Diagram” to Show the Economic Reasoning</a:t>
            </a:r>
          </a:p>
        </p:txBody>
      </p:sp>
      <p:sp>
        <p:nvSpPr>
          <p:cNvPr id="3" name="Content Placeholder 2">
            <a:extLst>
              <a:ext uri="{FF2B5EF4-FFF2-40B4-BE49-F238E27FC236}">
                <a16:creationId xmlns:a16="http://schemas.microsoft.com/office/drawing/2014/main" id="{638E4FC0-4116-4EB1-A060-1FE22B312994}"/>
              </a:ext>
            </a:extLst>
          </p:cNvPr>
          <p:cNvSpPr>
            <a:spLocks noGrp="1"/>
          </p:cNvSpPr>
          <p:nvPr>
            <p:ph idx="1"/>
          </p:nvPr>
        </p:nvSpPr>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9E8817A7-0857-447D-B5F8-68D08715161D}"/>
              </a:ext>
            </a:extLst>
          </p:cNvPr>
          <p:cNvSpPr>
            <a:spLocks noGrp="1"/>
          </p:cNvSpPr>
          <p:nvPr>
            <p:ph type="sldNum" sz="quarter" idx="12"/>
          </p:nvPr>
        </p:nvSpPr>
        <p:spPr/>
        <p:txBody>
          <a:bodyPr/>
          <a:lstStyle/>
          <a:p>
            <a:fld id="{B860579A-1FF0-4BB7-B3E0-9F77702503E1}" type="slidenum">
              <a:rPr lang="en-US" smtClean="0"/>
              <a:t>53</a:t>
            </a:fld>
            <a:endParaRPr lang="en-US"/>
          </a:p>
        </p:txBody>
      </p:sp>
      <p:sp>
        <p:nvSpPr>
          <p:cNvPr id="5" name="Rectangle 4">
            <a:extLst>
              <a:ext uri="{FF2B5EF4-FFF2-40B4-BE49-F238E27FC236}">
                <a16:creationId xmlns:a16="http://schemas.microsoft.com/office/drawing/2014/main" id="{4C7AFCE6-29CE-4192-B104-9257A6069D3A}"/>
              </a:ext>
            </a:extLst>
          </p:cNvPr>
          <p:cNvSpPr/>
          <p:nvPr/>
        </p:nvSpPr>
        <p:spPr>
          <a:xfrm>
            <a:off x="3667125" y="1997868"/>
            <a:ext cx="2428875" cy="65563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itchFamily="18" charset="0"/>
                <a:cs typeface="Times New Roman" pitchFamily="18" charset="0"/>
              </a:rPr>
              <a:t>Local Asphalt</a:t>
            </a:r>
          </a:p>
          <a:p>
            <a:pPr algn="ctr">
              <a:defRPr/>
            </a:pPr>
            <a:r>
              <a:rPr lang="en-US" b="1" dirty="0">
                <a:solidFill>
                  <a:schemeClr val="tx1"/>
                </a:solidFill>
                <a:latin typeface="Times New Roman" pitchFamily="18" charset="0"/>
                <a:cs typeface="Times New Roman" pitchFamily="18" charset="0"/>
              </a:rPr>
              <a:t>Suppliers</a:t>
            </a:r>
          </a:p>
        </p:txBody>
      </p:sp>
      <p:sp>
        <p:nvSpPr>
          <p:cNvPr id="6" name="Oval 5">
            <a:extLst>
              <a:ext uri="{FF2B5EF4-FFF2-40B4-BE49-F238E27FC236}">
                <a16:creationId xmlns:a16="http://schemas.microsoft.com/office/drawing/2014/main" id="{DD37A5AC-89F0-49E7-BB4B-5F4C4FECBBCC}"/>
              </a:ext>
            </a:extLst>
          </p:cNvPr>
          <p:cNvSpPr/>
          <p:nvPr/>
        </p:nvSpPr>
        <p:spPr>
          <a:xfrm>
            <a:off x="5295900" y="3522671"/>
            <a:ext cx="1600200" cy="762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JTC</a:t>
            </a:r>
          </a:p>
          <a:p>
            <a:pPr algn="ctr">
              <a:defRPr/>
            </a:pPr>
            <a:r>
              <a:rPr lang="en-US" sz="1400" b="1" dirty="0">
                <a:solidFill>
                  <a:schemeClr val="tx1"/>
                </a:solidFill>
                <a:latin typeface="Times New Roman" pitchFamily="18" charset="0"/>
                <a:cs typeface="Times New Roman" pitchFamily="18" charset="0"/>
              </a:rPr>
              <a:t>(Maverick Rival</a:t>
            </a:r>
            <a:r>
              <a:rPr lang="en-US" b="1" dirty="0">
                <a:solidFill>
                  <a:schemeClr val="tx1"/>
                </a:solidFill>
                <a:latin typeface="Times New Roman" pitchFamily="18" charset="0"/>
                <a:cs typeface="Times New Roman" pitchFamily="18" charset="0"/>
              </a:rPr>
              <a:t>)</a:t>
            </a:r>
          </a:p>
        </p:txBody>
      </p:sp>
      <p:cxnSp>
        <p:nvCxnSpPr>
          <p:cNvPr id="7" name="Straight Arrow Connector 6">
            <a:extLst>
              <a:ext uri="{FF2B5EF4-FFF2-40B4-BE49-F238E27FC236}">
                <a16:creationId xmlns:a16="http://schemas.microsoft.com/office/drawing/2014/main" id="{53971093-C80A-41D5-94D4-93985653FC2F}"/>
              </a:ext>
            </a:extLst>
          </p:cNvPr>
          <p:cNvCxnSpPr>
            <a:cxnSpLocks/>
            <a:stCxn id="7" idx="0"/>
          </p:cNvCxnSpPr>
          <p:nvPr/>
        </p:nvCxnSpPr>
        <p:spPr>
          <a:xfrm flipV="1">
            <a:off x="4137823" y="2721768"/>
            <a:ext cx="614360" cy="699295"/>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Hexagon 8">
            <a:extLst>
              <a:ext uri="{FF2B5EF4-FFF2-40B4-BE49-F238E27FC236}">
                <a16:creationId xmlns:a16="http://schemas.microsoft.com/office/drawing/2014/main" id="{81CFC031-49F9-42D7-AFE2-6FEC2F542375}"/>
              </a:ext>
            </a:extLst>
          </p:cNvPr>
          <p:cNvSpPr/>
          <p:nvPr/>
        </p:nvSpPr>
        <p:spPr>
          <a:xfrm>
            <a:off x="4291814" y="5149466"/>
            <a:ext cx="1665287" cy="685800"/>
          </a:xfrm>
          <a:prstGeom prst="hexag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Municipalities</a:t>
            </a:r>
          </a:p>
        </p:txBody>
      </p:sp>
      <p:sp>
        <p:nvSpPr>
          <p:cNvPr id="11" name="Oval 10">
            <a:extLst>
              <a:ext uri="{FF2B5EF4-FFF2-40B4-BE49-F238E27FC236}">
                <a16:creationId xmlns:a16="http://schemas.microsoft.com/office/drawing/2014/main" id="{6C6B1870-613B-4F9D-9D2C-DAB7A1854812}"/>
              </a:ext>
            </a:extLst>
          </p:cNvPr>
          <p:cNvSpPr/>
          <p:nvPr/>
        </p:nvSpPr>
        <p:spPr>
          <a:xfrm>
            <a:off x="2909888" y="3435363"/>
            <a:ext cx="2209799" cy="93661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Times New Roman" pitchFamily="18" charset="0"/>
                <a:cs typeface="Times New Roman" pitchFamily="18" charset="0"/>
              </a:rPr>
              <a:t>Asphalt</a:t>
            </a:r>
          </a:p>
          <a:p>
            <a:pPr algn="ctr">
              <a:defRPr/>
            </a:pPr>
            <a:r>
              <a:rPr lang="en-US" sz="1400" b="1" dirty="0">
                <a:solidFill>
                  <a:schemeClr val="tx1"/>
                </a:solidFill>
                <a:latin typeface="Times New Roman" pitchFamily="18" charset="0"/>
                <a:cs typeface="Times New Roman" pitchFamily="18" charset="0"/>
              </a:rPr>
              <a:t>Applicators</a:t>
            </a:r>
          </a:p>
          <a:p>
            <a:pPr algn="ctr">
              <a:defRPr/>
            </a:pPr>
            <a:r>
              <a:rPr lang="en-US" sz="1400" b="1" dirty="0">
                <a:solidFill>
                  <a:schemeClr val="tx1"/>
                </a:solidFill>
                <a:latin typeface="Times New Roman" pitchFamily="18" charset="0"/>
                <a:cs typeface="Times New Roman" pitchFamily="18" charset="0"/>
              </a:rPr>
              <a:t>(Cartel Members)</a:t>
            </a:r>
          </a:p>
        </p:txBody>
      </p:sp>
      <p:cxnSp>
        <p:nvCxnSpPr>
          <p:cNvPr id="12" name="Straight Arrow Connector 11">
            <a:extLst>
              <a:ext uri="{FF2B5EF4-FFF2-40B4-BE49-F238E27FC236}">
                <a16:creationId xmlns:a16="http://schemas.microsoft.com/office/drawing/2014/main" id="{F82435FF-216A-404F-B1A9-242AE7823126}"/>
              </a:ext>
            </a:extLst>
          </p:cNvPr>
          <p:cNvCxnSpPr>
            <a:cxnSpLocks/>
          </p:cNvCxnSpPr>
          <p:nvPr/>
        </p:nvCxnSpPr>
        <p:spPr>
          <a:xfrm flipH="1" flipV="1">
            <a:off x="4208863" y="4424976"/>
            <a:ext cx="472280" cy="674674"/>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9609E5D-6626-4712-BA71-4839AFE7B030}"/>
              </a:ext>
            </a:extLst>
          </p:cNvPr>
          <p:cNvCxnSpPr>
            <a:cxnSpLocks/>
          </p:cNvCxnSpPr>
          <p:nvPr/>
        </p:nvCxnSpPr>
        <p:spPr>
          <a:xfrm flipH="1" flipV="1">
            <a:off x="5210175" y="2738631"/>
            <a:ext cx="666750" cy="696733"/>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972BF48-77E7-4924-A1A1-0441432B5B95}"/>
              </a:ext>
            </a:extLst>
          </p:cNvPr>
          <p:cNvCxnSpPr>
            <a:cxnSpLocks/>
            <a:stCxn id="17" idx="0"/>
          </p:cNvCxnSpPr>
          <p:nvPr/>
        </p:nvCxnSpPr>
        <p:spPr>
          <a:xfrm flipV="1">
            <a:off x="5604675" y="4433691"/>
            <a:ext cx="367503" cy="612980"/>
          </a:xfrm>
          <a:prstGeom prst="straightConnector1">
            <a:avLst/>
          </a:prstGeom>
          <a:ln w="3810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487999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p:cNvSpPr txBox="1">
            <a:spLocks noChangeArrowheads="1"/>
          </p:cNvSpPr>
          <p:nvPr/>
        </p:nvSpPr>
        <p:spPr bwMode="auto">
          <a:xfrm>
            <a:off x="3181350" y="25146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endParaRPr lang="en-US" altLang="en-US" sz="1800">
              <a:latin typeface="Arial" panose="020B0604020202020204" pitchFamily="34" charset="0"/>
            </a:endParaRPr>
          </a:p>
        </p:txBody>
      </p:sp>
      <p:sp>
        <p:nvSpPr>
          <p:cNvPr id="18" name="Title 1"/>
          <p:cNvSpPr txBox="1">
            <a:spLocks/>
          </p:cNvSpPr>
          <p:nvPr/>
        </p:nvSpPr>
        <p:spPr>
          <a:xfrm>
            <a:off x="2743201" y="685800"/>
            <a:ext cx="6164263" cy="865188"/>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1800" b="1" dirty="0">
                <a:latin typeface="Times New Roman"/>
                <a:cs typeface="Times New Roman"/>
              </a:rPr>
              <a:t>Figure 1-11:</a:t>
            </a:r>
            <a:br>
              <a:rPr lang="en-US" sz="1800" b="1" dirty="0">
                <a:latin typeface="Times New Roman"/>
                <a:cs typeface="Times New Roman"/>
              </a:rPr>
            </a:br>
            <a:r>
              <a:rPr lang="en-US" sz="1800" b="1" dirty="0">
                <a:latin typeface="Times New Roman"/>
                <a:cs typeface="Times New Roman"/>
              </a:rPr>
              <a:t>Exclusionary Anticompetitive Effects</a:t>
            </a:r>
          </a:p>
        </p:txBody>
      </p:sp>
      <p:sp>
        <p:nvSpPr>
          <p:cNvPr id="19" name="Rectangle 18"/>
          <p:cNvSpPr/>
          <p:nvPr/>
        </p:nvSpPr>
        <p:spPr>
          <a:xfrm>
            <a:off x="5006975" y="1828800"/>
            <a:ext cx="1752600" cy="99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Supplier</a:t>
            </a:r>
          </a:p>
        </p:txBody>
      </p:sp>
      <p:sp>
        <p:nvSpPr>
          <p:cNvPr id="20" name="Rectangle 19"/>
          <p:cNvSpPr/>
          <p:nvPr/>
        </p:nvSpPr>
        <p:spPr>
          <a:xfrm>
            <a:off x="5006975" y="4495800"/>
            <a:ext cx="1752600" cy="99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Buyers</a:t>
            </a:r>
          </a:p>
        </p:txBody>
      </p:sp>
      <p:sp>
        <p:nvSpPr>
          <p:cNvPr id="21" name="Rounded Rectangle 20"/>
          <p:cNvSpPr/>
          <p:nvPr/>
        </p:nvSpPr>
        <p:spPr>
          <a:xfrm>
            <a:off x="3303589" y="3247338"/>
            <a:ext cx="1887536" cy="838200"/>
          </a:xfrm>
          <a:prstGeom prst="roundRect">
            <a:avLst/>
          </a:prstGeom>
          <a:ln w="38100">
            <a:solidFill>
              <a:srgbClr val="FF0000"/>
            </a:solidFill>
          </a:ln>
        </p:spPr>
        <p:style>
          <a:lnRef idx="2">
            <a:schemeClr val="dk1"/>
          </a:lnRef>
          <a:fillRef idx="1">
            <a:schemeClr val="lt1"/>
          </a:fillRef>
          <a:effectRef idx="0">
            <a:schemeClr val="dk1"/>
          </a:effectRef>
          <a:fontRef idx="minor">
            <a:schemeClr val="dk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en-US" sz="1600" b="1" dirty="0">
                <a:solidFill>
                  <a:srgbClr val="C00000"/>
                </a:solidFill>
                <a:latin typeface="Times New Roman" panose="02020603050405020304" pitchFamily="18" charset="0"/>
                <a:cs typeface="Times New Roman" panose="02020603050405020304" pitchFamily="18" charset="0"/>
              </a:rPr>
              <a:t>Competitor A</a:t>
            </a:r>
          </a:p>
          <a:p>
            <a:pPr algn="ctr">
              <a:defRPr/>
            </a:pPr>
            <a:r>
              <a:rPr lang="en-US" sz="1600" b="1" dirty="0">
                <a:solidFill>
                  <a:srgbClr val="C00000"/>
                </a:solidFill>
                <a:latin typeface="Times New Roman" panose="02020603050405020304" pitchFamily="18" charset="0"/>
                <a:cs typeface="Times New Roman" panose="02020603050405020304" pitchFamily="18" charset="0"/>
              </a:rPr>
              <a:t>(“The Predator”)</a:t>
            </a:r>
          </a:p>
        </p:txBody>
      </p:sp>
      <p:sp>
        <p:nvSpPr>
          <p:cNvPr id="22" name="Rounded Rectangle 21"/>
          <p:cNvSpPr/>
          <p:nvPr/>
        </p:nvSpPr>
        <p:spPr>
          <a:xfrm>
            <a:off x="6759576" y="3200400"/>
            <a:ext cx="1655763" cy="838200"/>
          </a:xfrm>
          <a:prstGeom prst="roundRect">
            <a:avLst/>
          </a:prstGeom>
          <a:ln w="28575">
            <a:solidFill>
              <a:srgbClr val="7030A0"/>
            </a:solidFill>
          </a:ln>
        </p:spPr>
        <p:style>
          <a:lnRef idx="2">
            <a:schemeClr val="dk1"/>
          </a:lnRef>
          <a:fillRef idx="1">
            <a:schemeClr val="lt1"/>
          </a:fillRef>
          <a:effectRef idx="0">
            <a:schemeClr val="dk1"/>
          </a:effectRef>
          <a:fontRef idx="minor">
            <a:schemeClr val="dk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en-US" sz="1600" b="1" dirty="0">
                <a:solidFill>
                  <a:srgbClr val="7030A0"/>
                </a:solidFill>
                <a:latin typeface="Times New Roman" panose="02020603050405020304" pitchFamily="18" charset="0"/>
                <a:cs typeface="Times New Roman" panose="02020603050405020304" pitchFamily="18" charset="0"/>
              </a:rPr>
              <a:t>Competitor B</a:t>
            </a:r>
          </a:p>
          <a:p>
            <a:pPr algn="ctr">
              <a:defRPr/>
            </a:pPr>
            <a:r>
              <a:rPr lang="en-US" sz="1600" b="1" dirty="0">
                <a:solidFill>
                  <a:srgbClr val="7030A0"/>
                </a:solidFill>
                <a:latin typeface="Times New Roman" panose="02020603050405020304" pitchFamily="18" charset="0"/>
                <a:cs typeface="Times New Roman" panose="02020603050405020304" pitchFamily="18" charset="0"/>
              </a:rPr>
              <a:t>(“The Prey”)</a:t>
            </a:r>
          </a:p>
        </p:txBody>
      </p:sp>
      <p:sp>
        <p:nvSpPr>
          <p:cNvPr id="30728" name="TextBox 22"/>
          <p:cNvSpPr txBox="1">
            <a:spLocks noChangeArrowheads="1"/>
          </p:cNvSpPr>
          <p:nvPr/>
        </p:nvSpPr>
        <p:spPr bwMode="auto">
          <a:xfrm>
            <a:off x="7750175" y="2400300"/>
            <a:ext cx="2057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800" b="1">
                <a:latin typeface="Times New Roman" panose="02020603050405020304" pitchFamily="18" charset="0"/>
                <a:cs typeface="Times New Roman" panose="02020603050405020304" pitchFamily="18" charset="0"/>
              </a:rPr>
              <a:t>Cut Off </a:t>
            </a:r>
          </a:p>
          <a:p>
            <a:pPr algn="ctr">
              <a:spcBef>
                <a:spcPct val="0"/>
              </a:spcBef>
              <a:buFontTx/>
              <a:buNone/>
            </a:pPr>
            <a:r>
              <a:rPr lang="en-US" altLang="en-US" sz="1800" b="1">
                <a:latin typeface="Times New Roman" panose="02020603050405020304" pitchFamily="18" charset="0"/>
                <a:cs typeface="Times New Roman" panose="02020603050405020304" pitchFamily="18" charset="0"/>
              </a:rPr>
              <a:t>Valuable Inputs</a:t>
            </a:r>
          </a:p>
        </p:txBody>
      </p:sp>
      <p:sp>
        <p:nvSpPr>
          <p:cNvPr id="30729" name="TextBox 23"/>
          <p:cNvSpPr txBox="1">
            <a:spLocks noChangeArrowheads="1"/>
          </p:cNvSpPr>
          <p:nvPr/>
        </p:nvSpPr>
        <p:spPr bwMode="auto">
          <a:xfrm>
            <a:off x="7827963" y="4171950"/>
            <a:ext cx="19796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altLang="en-US" sz="1800" b="1">
                <a:latin typeface="Times New Roman" panose="02020603050405020304" pitchFamily="18" charset="0"/>
                <a:cs typeface="Times New Roman" panose="02020603050405020304" pitchFamily="18" charset="0"/>
              </a:rPr>
              <a:t>Or Cut Off </a:t>
            </a:r>
          </a:p>
          <a:p>
            <a:pPr algn="ctr">
              <a:spcBef>
                <a:spcPct val="0"/>
              </a:spcBef>
              <a:buFontTx/>
              <a:buNone/>
            </a:pPr>
            <a:r>
              <a:rPr lang="en-US" altLang="en-US" sz="1800" b="1">
                <a:latin typeface="Times New Roman" panose="02020603050405020304" pitchFamily="18" charset="0"/>
                <a:cs typeface="Times New Roman" panose="02020603050405020304" pitchFamily="18" charset="0"/>
              </a:rPr>
              <a:t>Access to Markets</a:t>
            </a:r>
          </a:p>
        </p:txBody>
      </p:sp>
      <p:cxnSp>
        <p:nvCxnSpPr>
          <p:cNvPr id="26" name="Straight Arrow Connector 25"/>
          <p:cNvCxnSpPr>
            <a:stCxn id="30728" idx="2"/>
          </p:cNvCxnSpPr>
          <p:nvPr/>
        </p:nvCxnSpPr>
        <p:spPr>
          <a:xfrm>
            <a:off x="4179889" y="4038600"/>
            <a:ext cx="750887" cy="838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30729" idx="2"/>
          </p:cNvCxnSpPr>
          <p:nvPr/>
        </p:nvCxnSpPr>
        <p:spPr>
          <a:xfrm flipH="1">
            <a:off x="6835775" y="4038600"/>
            <a:ext cx="750888" cy="838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6991350" y="2495550"/>
            <a:ext cx="363538" cy="3429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7029450" y="2647950"/>
            <a:ext cx="363538" cy="3429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085014" y="4171950"/>
            <a:ext cx="460375" cy="3238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7029451" y="4333875"/>
            <a:ext cx="460375" cy="32385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0738" name="TextBox 32"/>
          <p:cNvSpPr txBox="1">
            <a:spLocks noChangeArrowheads="1"/>
          </p:cNvSpPr>
          <p:nvPr/>
        </p:nvSpPr>
        <p:spPr bwMode="auto">
          <a:xfrm>
            <a:off x="9372601" y="6172200"/>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altLang="en-US" sz="1600" dirty="0">
                <a:latin typeface="Times New Roman" panose="02020603050405020304" pitchFamily="18" charset="0"/>
                <a:cs typeface="Times New Roman" panose="02020603050405020304" pitchFamily="18" charset="0"/>
              </a:rPr>
              <a:t>p. 56</a:t>
            </a:r>
          </a:p>
        </p:txBody>
      </p:sp>
      <p:sp>
        <p:nvSpPr>
          <p:cNvPr id="23" name="Rectangle 22">
            <a:extLst>
              <a:ext uri="{FF2B5EF4-FFF2-40B4-BE49-F238E27FC236}">
                <a16:creationId xmlns:a16="http://schemas.microsoft.com/office/drawing/2014/main" id="{06A030C2-2C92-4254-877B-9C625C60894C}"/>
              </a:ext>
            </a:extLst>
          </p:cNvPr>
          <p:cNvSpPr/>
          <p:nvPr/>
        </p:nvSpPr>
        <p:spPr>
          <a:xfrm>
            <a:off x="898476" y="4430647"/>
            <a:ext cx="3155999" cy="1717593"/>
          </a:xfrm>
          <a:prstGeom prst="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u="sng" dirty="0">
                <a:solidFill>
                  <a:srgbClr val="0070C0"/>
                </a:solidFill>
                <a:latin typeface="Times New Roman" panose="02020603050405020304" pitchFamily="18" charset="0"/>
                <a:cs typeface="Times New Roman" panose="02020603050405020304" pitchFamily="18" charset="0"/>
              </a:rPr>
              <a:t>Exclusionary Conduct</a:t>
            </a:r>
          </a:p>
          <a:p>
            <a:pPr algn="ctr">
              <a:defRPr/>
            </a:pPr>
            <a:r>
              <a:rPr lang="en-US" b="1" dirty="0">
                <a:solidFill>
                  <a:srgbClr val="0070C0"/>
                </a:solidFill>
                <a:latin typeface="Times New Roman" panose="02020603050405020304" pitchFamily="18" charset="0"/>
                <a:cs typeface="Times New Roman" panose="02020603050405020304" pitchFamily="18" charset="0"/>
              </a:rPr>
              <a:t>Exclusives</a:t>
            </a:r>
          </a:p>
          <a:p>
            <a:pPr algn="ctr">
              <a:defRPr/>
            </a:pPr>
            <a:r>
              <a:rPr lang="en-US" b="1" dirty="0">
                <a:solidFill>
                  <a:srgbClr val="0070C0"/>
                </a:solidFill>
                <a:latin typeface="Times New Roman" panose="02020603050405020304" pitchFamily="18" charset="0"/>
                <a:cs typeface="Times New Roman" panose="02020603050405020304" pitchFamily="18" charset="0"/>
              </a:rPr>
              <a:t>Refusals to Deal with Rivals</a:t>
            </a:r>
          </a:p>
          <a:p>
            <a:pPr algn="ctr">
              <a:defRPr/>
            </a:pPr>
            <a:r>
              <a:rPr lang="en-US" b="1" dirty="0">
                <a:solidFill>
                  <a:srgbClr val="0070C0"/>
                </a:solidFill>
                <a:latin typeface="Times New Roman" panose="02020603050405020304" pitchFamily="18" charset="0"/>
                <a:cs typeface="Times New Roman" panose="02020603050405020304" pitchFamily="18" charset="0"/>
              </a:rPr>
              <a:t>Vertical Mergers</a:t>
            </a:r>
          </a:p>
          <a:p>
            <a:pPr algn="ctr">
              <a:defRPr/>
            </a:pPr>
            <a:r>
              <a:rPr lang="en-US" b="1" dirty="0">
                <a:solidFill>
                  <a:srgbClr val="0070C0"/>
                </a:solidFill>
                <a:latin typeface="Times New Roman" panose="02020603050405020304" pitchFamily="18" charset="0"/>
                <a:cs typeface="Times New Roman" panose="02020603050405020304" pitchFamily="18" charset="0"/>
              </a:rPr>
              <a:t>Predatory Pricing</a:t>
            </a:r>
            <a:endParaRPr lang="en-US" dirty="0">
              <a:solidFill>
                <a:srgbClr val="0070C0"/>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F930F2B3-08F6-463B-8A18-116D14AB1A33}"/>
              </a:ext>
            </a:extLst>
          </p:cNvPr>
          <p:cNvSpPr>
            <a:spLocks noGrp="1"/>
          </p:cNvSpPr>
          <p:nvPr>
            <p:ph type="sldNum" sz="quarter" idx="12"/>
          </p:nvPr>
        </p:nvSpPr>
        <p:spPr/>
        <p:txBody>
          <a:bodyPr/>
          <a:lstStyle/>
          <a:p>
            <a:fld id="{B860579A-1FF0-4BB7-B3E0-9F77702503E1}" type="slidenum">
              <a:rPr lang="en-US" smtClean="0"/>
              <a:t>54</a:t>
            </a:fld>
            <a:endParaRPr lang="en-US"/>
          </a:p>
        </p:txBody>
      </p:sp>
      <p:sp>
        <p:nvSpPr>
          <p:cNvPr id="24" name="Rectangle 23">
            <a:extLst>
              <a:ext uri="{FF2B5EF4-FFF2-40B4-BE49-F238E27FC236}">
                <a16:creationId xmlns:a16="http://schemas.microsoft.com/office/drawing/2014/main" id="{92EB5F3A-8660-426F-BEF0-83C41EB10B45}"/>
              </a:ext>
            </a:extLst>
          </p:cNvPr>
          <p:cNvSpPr/>
          <p:nvPr/>
        </p:nvSpPr>
        <p:spPr>
          <a:xfrm>
            <a:off x="7733508" y="5370910"/>
            <a:ext cx="1612901" cy="61674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Vertically </a:t>
            </a:r>
          </a:p>
          <a:p>
            <a:pPr algn="ctr">
              <a:defRPr/>
            </a:pPr>
            <a:r>
              <a:rPr lang="en-US" b="1" dirty="0">
                <a:solidFill>
                  <a:srgbClr val="0070C0"/>
                </a:solidFill>
                <a:latin typeface="Times New Roman" panose="02020603050405020304" pitchFamily="18" charset="0"/>
                <a:cs typeface="Times New Roman" panose="02020603050405020304" pitchFamily="18" charset="0"/>
              </a:rPr>
              <a:t>Related</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33" name="Straight Arrow Connector 32">
            <a:extLst>
              <a:ext uri="{FF2B5EF4-FFF2-40B4-BE49-F238E27FC236}">
                <a16:creationId xmlns:a16="http://schemas.microsoft.com/office/drawing/2014/main" id="{38FB20D6-BA36-4A4F-887F-BFCF22C5EE52}"/>
              </a:ext>
            </a:extLst>
          </p:cNvPr>
          <p:cNvCxnSpPr>
            <a:cxnSpLocks/>
          </p:cNvCxnSpPr>
          <p:nvPr/>
        </p:nvCxnSpPr>
        <p:spPr>
          <a:xfrm flipH="1">
            <a:off x="7068188" y="1809750"/>
            <a:ext cx="1230237" cy="49694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B7EBE0D-325E-4288-8314-6252E445364C}"/>
              </a:ext>
            </a:extLst>
          </p:cNvPr>
          <p:cNvCxnSpPr>
            <a:cxnSpLocks/>
          </p:cNvCxnSpPr>
          <p:nvPr/>
        </p:nvCxnSpPr>
        <p:spPr>
          <a:xfrm flipH="1">
            <a:off x="7683307" y="1846263"/>
            <a:ext cx="1224157" cy="123354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5E0BA97E-8F61-46C8-9322-C0ADC25E65F3}"/>
              </a:ext>
            </a:extLst>
          </p:cNvPr>
          <p:cNvCxnSpPr/>
          <p:nvPr/>
        </p:nvCxnSpPr>
        <p:spPr>
          <a:xfrm flipH="1">
            <a:off x="3948113" y="2362200"/>
            <a:ext cx="827087" cy="8001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B7AD429A-2416-4F4C-800B-ACCA2368C49A}"/>
              </a:ext>
            </a:extLst>
          </p:cNvPr>
          <p:cNvCxnSpPr/>
          <p:nvPr/>
        </p:nvCxnSpPr>
        <p:spPr>
          <a:xfrm>
            <a:off x="6884194" y="2362200"/>
            <a:ext cx="750887" cy="8382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7BCABA7D-2ABF-4C63-ADCC-DA6035714E74}"/>
              </a:ext>
            </a:extLst>
          </p:cNvPr>
          <p:cNvSpPr/>
          <p:nvPr/>
        </p:nvSpPr>
        <p:spPr>
          <a:xfrm>
            <a:off x="8415339" y="1233091"/>
            <a:ext cx="1628312" cy="527447"/>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Vertically </a:t>
            </a:r>
          </a:p>
          <a:p>
            <a:pPr algn="ctr">
              <a:defRPr/>
            </a:pPr>
            <a:r>
              <a:rPr lang="en-US" b="1" dirty="0">
                <a:solidFill>
                  <a:srgbClr val="0070C0"/>
                </a:solidFill>
                <a:latin typeface="Times New Roman" panose="02020603050405020304" pitchFamily="18" charset="0"/>
                <a:cs typeface="Times New Roman" panose="02020603050405020304" pitchFamily="18" charset="0"/>
              </a:rPr>
              <a:t>Related</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27" name="Straight Arrow Connector 26">
            <a:extLst>
              <a:ext uri="{FF2B5EF4-FFF2-40B4-BE49-F238E27FC236}">
                <a16:creationId xmlns:a16="http://schemas.microsoft.com/office/drawing/2014/main" id="{C944F7CC-E1E3-421B-9C2B-4032010C1FDD}"/>
              </a:ext>
            </a:extLst>
          </p:cNvPr>
          <p:cNvCxnSpPr>
            <a:cxnSpLocks/>
          </p:cNvCxnSpPr>
          <p:nvPr/>
        </p:nvCxnSpPr>
        <p:spPr>
          <a:xfrm flipH="1" flipV="1">
            <a:off x="6991350" y="5172075"/>
            <a:ext cx="643731" cy="40322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CB94E59C-AC9E-47D7-A8EB-52A3D5FAE5A0}"/>
              </a:ext>
            </a:extLst>
          </p:cNvPr>
          <p:cNvCxnSpPr>
            <a:cxnSpLocks/>
          </p:cNvCxnSpPr>
          <p:nvPr/>
        </p:nvCxnSpPr>
        <p:spPr>
          <a:xfrm flipH="1" flipV="1">
            <a:off x="7647783" y="4171950"/>
            <a:ext cx="457992" cy="109497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08364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z="3600" dirty="0"/>
              <a:t>Sherman Act Section 1 Elements</a:t>
            </a:r>
          </a:p>
        </p:txBody>
      </p:sp>
      <p:sp>
        <p:nvSpPr>
          <p:cNvPr id="11267" name="Content Placeholder 2"/>
          <p:cNvSpPr>
            <a:spLocks noGrp="1"/>
          </p:cNvSpPr>
          <p:nvPr>
            <p:ph idx="1"/>
          </p:nvPr>
        </p:nvSpPr>
        <p:spPr>
          <a:xfrm>
            <a:off x="206364" y="1664285"/>
            <a:ext cx="6703482" cy="4502383"/>
          </a:xfrm>
        </p:spPr>
        <p:txBody>
          <a:bodyPr>
            <a:normAutofit lnSpcReduction="10000"/>
          </a:bodyPr>
          <a:lstStyle/>
          <a:p>
            <a:r>
              <a:rPr lang="en-US" sz="2200" dirty="0"/>
              <a:t>Section 1 Text: “</a:t>
            </a:r>
            <a:r>
              <a:rPr lang="en-US" sz="2200" dirty="0">
                <a:highlight>
                  <a:srgbClr val="FFFF00"/>
                </a:highlight>
              </a:rPr>
              <a:t>Every</a:t>
            </a:r>
            <a:r>
              <a:rPr lang="en-US" sz="2200" dirty="0"/>
              <a:t> </a:t>
            </a:r>
            <a:r>
              <a:rPr lang="en-US" sz="2200" b="1" i="1" dirty="0">
                <a:solidFill>
                  <a:srgbClr val="C00000"/>
                </a:solidFill>
              </a:rPr>
              <a:t>contract, combination in the form of trust or otherwise, or conspiracy</a:t>
            </a:r>
            <a:r>
              <a:rPr lang="en-US" sz="2200" dirty="0">
                <a:solidFill>
                  <a:srgbClr val="C00000"/>
                </a:solidFill>
              </a:rPr>
              <a:t>, in </a:t>
            </a:r>
            <a:r>
              <a:rPr lang="en-US" sz="2200" b="1" i="1" dirty="0">
                <a:solidFill>
                  <a:srgbClr val="C00000"/>
                </a:solidFill>
              </a:rPr>
              <a:t>restraint of trade </a:t>
            </a:r>
            <a:r>
              <a:rPr lang="en-US" sz="2200" dirty="0"/>
              <a:t>or commerce among the several States, or with foreign nations, is declared to be illegal.” Appendix p. 1419</a:t>
            </a:r>
          </a:p>
          <a:p>
            <a:pPr marL="0" indent="0">
              <a:buNone/>
            </a:pPr>
            <a:endParaRPr lang="en-US" sz="2200" dirty="0"/>
          </a:p>
          <a:p>
            <a:r>
              <a:rPr lang="en-US" sz="2400" dirty="0"/>
              <a:t>Two Elements of the Offense</a:t>
            </a:r>
          </a:p>
          <a:p>
            <a:pPr lvl="1"/>
            <a:r>
              <a:rPr lang="en-US" sz="2000" dirty="0">
                <a:solidFill>
                  <a:srgbClr val="C00000"/>
                </a:solidFill>
              </a:rPr>
              <a:t>“</a:t>
            </a:r>
            <a:r>
              <a:rPr lang="en-US" sz="2000" b="1" i="1" dirty="0">
                <a:solidFill>
                  <a:srgbClr val="C00000"/>
                </a:solidFill>
              </a:rPr>
              <a:t>Concerted action</a:t>
            </a:r>
            <a:r>
              <a:rPr lang="en-US" sz="2000" dirty="0">
                <a:solidFill>
                  <a:srgbClr val="C00000"/>
                </a:solidFill>
              </a:rPr>
              <a:t>”  </a:t>
            </a:r>
            <a:r>
              <a:rPr lang="en-US" sz="2000" dirty="0"/>
              <a:t>(Chapter 3)</a:t>
            </a:r>
          </a:p>
          <a:p>
            <a:pPr lvl="2"/>
            <a:r>
              <a:rPr lang="en-US" sz="1800" dirty="0"/>
              <a:t>More than one “economic actor”</a:t>
            </a:r>
          </a:p>
          <a:p>
            <a:pPr lvl="2"/>
            <a:r>
              <a:rPr lang="en-US" sz="1800" dirty="0"/>
              <a:t>Explicit (agreements), but also illicit (conspiracy)</a:t>
            </a:r>
          </a:p>
          <a:p>
            <a:pPr lvl="3"/>
            <a:r>
              <a:rPr lang="en-US" sz="1600" dirty="0"/>
              <a:t>Direct vs. circumstantial evidence</a:t>
            </a:r>
          </a:p>
          <a:p>
            <a:pPr lvl="1"/>
            <a:r>
              <a:rPr lang="en-US" sz="2000" dirty="0">
                <a:solidFill>
                  <a:srgbClr val="C00000"/>
                </a:solidFill>
              </a:rPr>
              <a:t>“</a:t>
            </a:r>
            <a:r>
              <a:rPr lang="en-US" sz="2000" b="1" i="1" dirty="0">
                <a:solidFill>
                  <a:srgbClr val="C00000"/>
                </a:solidFill>
              </a:rPr>
              <a:t>Restraint of Trade</a:t>
            </a:r>
            <a:r>
              <a:rPr lang="en-US" sz="2000" dirty="0">
                <a:solidFill>
                  <a:srgbClr val="C00000"/>
                </a:solidFill>
              </a:rPr>
              <a:t>” </a:t>
            </a:r>
            <a:r>
              <a:rPr lang="en-US" sz="2000" dirty="0"/>
              <a:t>(Chapter 2)</a:t>
            </a:r>
          </a:p>
          <a:p>
            <a:pPr lvl="2"/>
            <a:r>
              <a:rPr lang="en-US" sz="1800" i="1" dirty="0"/>
              <a:t>An anticompetitive effect</a:t>
            </a:r>
          </a:p>
          <a:p>
            <a:pPr lvl="2"/>
            <a:r>
              <a:rPr lang="en-US" sz="1800" i="1" dirty="0"/>
              <a:t>Standard Oil </a:t>
            </a:r>
            <a:r>
              <a:rPr lang="en-US" sz="1800" dirty="0"/>
              <a:t>(1911) – </a:t>
            </a:r>
            <a:r>
              <a:rPr lang="en-US" sz="1800" b="1" dirty="0">
                <a:solidFill>
                  <a:srgbClr val="C00000"/>
                </a:solidFill>
              </a:rPr>
              <a:t>“The Rule of Reason”</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55</a:t>
            </a:fld>
            <a:endParaRPr lang="en-US"/>
          </a:p>
        </p:txBody>
      </p:sp>
      <p:sp>
        <p:nvSpPr>
          <p:cNvPr id="6" name="TextBox 5">
            <a:extLst>
              <a:ext uri="{FF2B5EF4-FFF2-40B4-BE49-F238E27FC236}">
                <a16:creationId xmlns:a16="http://schemas.microsoft.com/office/drawing/2014/main" id="{F5495E72-C570-44EB-9598-FCD35FAF76F7}"/>
              </a:ext>
            </a:extLst>
          </p:cNvPr>
          <p:cNvSpPr txBox="1"/>
          <p:nvPr/>
        </p:nvSpPr>
        <p:spPr>
          <a:xfrm>
            <a:off x="7745520" y="5474653"/>
            <a:ext cx="3933701" cy="923330"/>
          </a:xfrm>
          <a:prstGeom prst="rect">
            <a:avLst/>
          </a:prstGeom>
          <a:noFill/>
          <a:ln w="28575">
            <a:solidFill>
              <a:srgbClr val="0070C0"/>
            </a:solidFill>
          </a:ln>
        </p:spPr>
        <p:txBody>
          <a:bodyPr wrap="square" rtlCol="0">
            <a:spAutoFit/>
          </a:bodyPr>
          <a:lstStyle/>
          <a:p>
            <a:r>
              <a:rPr lang="en-US" u="sng" dirty="0">
                <a:solidFill>
                  <a:srgbClr val="0070C0"/>
                </a:solidFill>
              </a:rPr>
              <a:t>Standard Oil (1911) p. 116-18</a:t>
            </a:r>
            <a:endParaRPr lang="en-US" dirty="0">
              <a:solidFill>
                <a:srgbClr val="0070C0"/>
              </a:solidFill>
            </a:endParaRPr>
          </a:p>
          <a:p>
            <a:r>
              <a:rPr lang="en-US" dirty="0">
                <a:solidFill>
                  <a:srgbClr val="0070C0"/>
                </a:solidFill>
              </a:rPr>
              <a:t>“The </a:t>
            </a:r>
            <a:r>
              <a:rPr lang="en-US" b="1" i="1" dirty="0">
                <a:solidFill>
                  <a:srgbClr val="C00000"/>
                </a:solidFill>
              </a:rPr>
              <a:t>standard of reason </a:t>
            </a:r>
            <a:r>
              <a:rPr lang="en-US" dirty="0">
                <a:solidFill>
                  <a:srgbClr val="0070C0"/>
                </a:solidFill>
              </a:rPr>
              <a:t>which had been </a:t>
            </a:r>
            <a:r>
              <a:rPr lang="en-US" b="1" i="1" dirty="0">
                <a:solidFill>
                  <a:srgbClr val="C00000"/>
                </a:solidFill>
              </a:rPr>
              <a:t>applied at common law</a:t>
            </a:r>
            <a:r>
              <a:rPr lang="en-US" dirty="0">
                <a:solidFill>
                  <a:srgbClr val="0070C0"/>
                </a:solidFill>
              </a:rPr>
              <a:t>…”</a:t>
            </a:r>
          </a:p>
        </p:txBody>
      </p:sp>
      <p:cxnSp>
        <p:nvCxnSpPr>
          <p:cNvPr id="3" name="Straight Arrow Connector 2">
            <a:extLst>
              <a:ext uri="{FF2B5EF4-FFF2-40B4-BE49-F238E27FC236}">
                <a16:creationId xmlns:a16="http://schemas.microsoft.com/office/drawing/2014/main" id="{19F04093-104C-42E8-9583-3BEDFB39811B}"/>
              </a:ext>
            </a:extLst>
          </p:cNvPr>
          <p:cNvCxnSpPr>
            <a:cxnSpLocks/>
          </p:cNvCxnSpPr>
          <p:nvPr/>
        </p:nvCxnSpPr>
        <p:spPr>
          <a:xfrm flipV="1">
            <a:off x="3205113" y="1282896"/>
            <a:ext cx="4779390" cy="381389"/>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8CC7260E-C378-4B1B-8F2B-C7EC98074A78}"/>
              </a:ext>
            </a:extLst>
          </p:cNvPr>
          <p:cNvSpPr/>
          <p:nvPr/>
        </p:nvSpPr>
        <p:spPr>
          <a:xfrm>
            <a:off x="8285178" y="682732"/>
            <a:ext cx="3394043" cy="1200329"/>
          </a:xfrm>
          <a:prstGeom prst="rect">
            <a:avLst/>
          </a:prstGeom>
          <a:ln w="12700">
            <a:solidFill>
              <a:srgbClr val="0070C0"/>
            </a:solidFill>
          </a:ln>
        </p:spPr>
        <p:txBody>
          <a:bodyPr wrap="square">
            <a:spAutoFit/>
          </a:bodyPr>
          <a:lstStyle/>
          <a:p>
            <a:r>
              <a:rPr lang="en-US" b="1" i="1" dirty="0">
                <a:solidFill>
                  <a:srgbClr val="0070C0"/>
                </a:solidFill>
                <a:highlight>
                  <a:srgbClr val="FFFF00"/>
                </a:highlight>
              </a:rPr>
              <a:t>“Every”</a:t>
            </a:r>
            <a:r>
              <a:rPr lang="en-US" b="1" i="1" dirty="0">
                <a:solidFill>
                  <a:srgbClr val="0070C0"/>
                </a:solidFill>
              </a:rPr>
              <a:t> </a:t>
            </a:r>
            <a:r>
              <a:rPr lang="en-US" b="1" dirty="0">
                <a:solidFill>
                  <a:srgbClr val="0070C0"/>
                </a:solidFill>
              </a:rPr>
              <a:t>should not be taken literally since all contracts restrain trade.  Some contracts are okay….</a:t>
            </a:r>
            <a:endParaRPr lang="en-US" dirty="0">
              <a:solidFill>
                <a:srgbClr val="0070C0"/>
              </a:solidFill>
            </a:endParaRPr>
          </a:p>
        </p:txBody>
      </p:sp>
      <p:cxnSp>
        <p:nvCxnSpPr>
          <p:cNvPr id="12" name="Straight Arrow Connector 11">
            <a:extLst>
              <a:ext uri="{FF2B5EF4-FFF2-40B4-BE49-F238E27FC236}">
                <a16:creationId xmlns:a16="http://schemas.microsoft.com/office/drawing/2014/main" id="{A4B2A537-7ECC-48A9-A509-B2D2913E3342}"/>
              </a:ext>
            </a:extLst>
          </p:cNvPr>
          <p:cNvCxnSpPr>
            <a:cxnSpLocks/>
          </p:cNvCxnSpPr>
          <p:nvPr/>
        </p:nvCxnSpPr>
        <p:spPr>
          <a:xfrm flipV="1">
            <a:off x="4637988" y="4140210"/>
            <a:ext cx="3252247" cy="1010952"/>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2273D6A-2A54-4B4C-9A10-D26C749FF042}"/>
              </a:ext>
            </a:extLst>
          </p:cNvPr>
          <p:cNvSpPr txBox="1"/>
          <p:nvPr/>
        </p:nvSpPr>
        <p:spPr>
          <a:xfrm>
            <a:off x="7984503" y="3285967"/>
            <a:ext cx="3933701" cy="923330"/>
          </a:xfrm>
          <a:prstGeom prst="rect">
            <a:avLst/>
          </a:prstGeom>
          <a:noFill/>
          <a:ln w="28575">
            <a:solidFill>
              <a:srgbClr val="0070C0"/>
            </a:solidFill>
          </a:ln>
        </p:spPr>
        <p:txBody>
          <a:bodyPr wrap="square" rtlCol="0">
            <a:spAutoFit/>
          </a:bodyPr>
          <a:lstStyle/>
          <a:p>
            <a:r>
              <a:rPr lang="en-US" u="sng" dirty="0">
                <a:solidFill>
                  <a:srgbClr val="0070C0"/>
                </a:solidFill>
              </a:rPr>
              <a:t>Standard Oil (1911)</a:t>
            </a:r>
          </a:p>
          <a:p>
            <a:r>
              <a:rPr lang="en-US" dirty="0">
                <a:solidFill>
                  <a:srgbClr val="0070C0"/>
                </a:solidFill>
              </a:rPr>
              <a:t>Restraint of trade means </a:t>
            </a:r>
            <a:r>
              <a:rPr lang="en-US" b="1" i="1" dirty="0">
                <a:solidFill>
                  <a:srgbClr val="C00000"/>
                </a:solidFill>
              </a:rPr>
              <a:t>“unreasonable”  </a:t>
            </a:r>
            <a:r>
              <a:rPr lang="en-US" dirty="0">
                <a:solidFill>
                  <a:srgbClr val="0070C0"/>
                </a:solidFill>
              </a:rPr>
              <a:t>restraint</a:t>
            </a:r>
          </a:p>
        </p:txBody>
      </p:sp>
      <p:cxnSp>
        <p:nvCxnSpPr>
          <p:cNvPr id="21" name="Straight Arrow Connector 20">
            <a:extLst>
              <a:ext uri="{FF2B5EF4-FFF2-40B4-BE49-F238E27FC236}">
                <a16:creationId xmlns:a16="http://schemas.microsoft.com/office/drawing/2014/main" id="{0D364664-0A02-48A9-884A-036623553749}"/>
              </a:ext>
            </a:extLst>
          </p:cNvPr>
          <p:cNvCxnSpPr>
            <a:cxnSpLocks/>
          </p:cNvCxnSpPr>
          <p:nvPr/>
        </p:nvCxnSpPr>
        <p:spPr>
          <a:xfrm>
            <a:off x="5891753" y="5835192"/>
            <a:ext cx="1498861" cy="219061"/>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40710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36FF26-ADC8-46A8-9CAF-60254DED7550}"/>
              </a:ext>
            </a:extLst>
          </p:cNvPr>
          <p:cNvSpPr>
            <a:spLocks noGrp="1"/>
          </p:cNvSpPr>
          <p:nvPr>
            <p:ph type="sldNum" sz="quarter" idx="12"/>
          </p:nvPr>
        </p:nvSpPr>
        <p:spPr/>
        <p:txBody>
          <a:bodyPr/>
          <a:lstStyle/>
          <a:p>
            <a:fld id="{B860579A-1FF0-4BB7-B3E0-9F77702503E1}" type="slidenum">
              <a:rPr lang="en-US" smtClean="0"/>
              <a:t>56</a:t>
            </a:fld>
            <a:endParaRPr lang="en-US"/>
          </a:p>
        </p:txBody>
      </p:sp>
      <p:sp>
        <p:nvSpPr>
          <p:cNvPr id="4" name="TextBox 3">
            <a:extLst>
              <a:ext uri="{FF2B5EF4-FFF2-40B4-BE49-F238E27FC236}">
                <a16:creationId xmlns:a16="http://schemas.microsoft.com/office/drawing/2014/main" id="{2818F970-5A43-4976-BF6F-054E28B0E5A3}"/>
              </a:ext>
            </a:extLst>
          </p:cNvPr>
          <p:cNvSpPr txBox="1"/>
          <p:nvPr/>
        </p:nvSpPr>
        <p:spPr>
          <a:xfrm>
            <a:off x="838200" y="1460599"/>
            <a:ext cx="6886575" cy="4524315"/>
          </a:xfrm>
          <a:prstGeom prst="rect">
            <a:avLst/>
          </a:prstGeom>
          <a:noFill/>
        </p:spPr>
        <p:txBody>
          <a:bodyPr wrap="square">
            <a:spAutoFit/>
          </a:bodyPr>
          <a:lstStyle/>
          <a:p>
            <a:r>
              <a:rPr lang="en-US" sz="1800" dirty="0">
                <a:effectLst/>
                <a:ea typeface="Calibri" panose="020F0502020204030204" pitchFamily="34" charset="0"/>
                <a:cs typeface="Times New Roman" panose="02020603050405020304" pitchFamily="18" charset="0"/>
              </a:rPr>
              <a:t>But the legality of an agreement or regulation cannot be determined by so simple a test, as whether it restrains competition. </a:t>
            </a:r>
            <a:r>
              <a:rPr lang="en-US" sz="1800" b="1" dirty="0">
                <a:solidFill>
                  <a:srgbClr val="C00000"/>
                </a:solidFill>
                <a:effectLst/>
                <a:ea typeface="Calibri" panose="020F0502020204030204" pitchFamily="34" charset="0"/>
                <a:cs typeface="Times New Roman" panose="02020603050405020304" pitchFamily="18" charset="0"/>
              </a:rPr>
              <a:t>Every agreement [**120] concerning trade, every regulation of trade, restrains. </a:t>
            </a:r>
            <a:r>
              <a:rPr lang="en-US" sz="1800" b="1" dirty="0">
                <a:effectLst/>
                <a:ea typeface="Calibri" panose="020F0502020204030204" pitchFamily="34" charset="0"/>
                <a:cs typeface="Times New Roman" panose="02020603050405020304" pitchFamily="18" charset="0"/>
              </a:rPr>
              <a:t>To bind, to restrain, is of their very essence. </a:t>
            </a:r>
            <a:r>
              <a:rPr lang="en-US" sz="1800" b="1" dirty="0">
                <a:solidFill>
                  <a:srgbClr val="C00000"/>
                </a:solidFill>
                <a:effectLst/>
                <a:ea typeface="Calibri" panose="020F0502020204030204" pitchFamily="34" charset="0"/>
                <a:cs typeface="Times New Roman" panose="02020603050405020304" pitchFamily="18" charset="0"/>
              </a:rPr>
              <a:t>The true test of legality is whether the restraint imposed is such as merely regulates, and perhaps thereby promotes competition, or whether it is such as may suppress or even destroy competition.</a:t>
            </a:r>
            <a:r>
              <a:rPr lang="en-US" sz="1800" dirty="0">
                <a:solidFill>
                  <a:srgbClr val="C00000"/>
                </a:solidFill>
                <a:effectLst/>
                <a:ea typeface="Calibri" panose="020F0502020204030204" pitchFamily="34" charset="0"/>
                <a:cs typeface="Times New Roman" panose="02020603050405020304" pitchFamily="18" charset="0"/>
              </a:rPr>
              <a:t> </a:t>
            </a:r>
            <a:r>
              <a:rPr lang="en-US" sz="1800" dirty="0">
                <a:effectLst/>
                <a:ea typeface="Calibri" panose="020F0502020204030204" pitchFamily="34" charset="0"/>
                <a:cs typeface="Times New Roman" panose="02020603050405020304" pitchFamily="18" charset="0"/>
              </a:rPr>
              <a:t>To determine that question, the court must ordinarily consider the </a:t>
            </a:r>
            <a:r>
              <a:rPr lang="en-US" sz="1800" b="1" dirty="0">
                <a:effectLst/>
                <a:ea typeface="Calibri" panose="020F0502020204030204" pitchFamily="34" charset="0"/>
                <a:cs typeface="Times New Roman" panose="02020603050405020304" pitchFamily="18" charset="0"/>
              </a:rPr>
              <a:t>facts </a:t>
            </a:r>
            <a:r>
              <a:rPr lang="en-US" sz="1800" dirty="0">
                <a:effectLst/>
                <a:ea typeface="Calibri" panose="020F0502020204030204" pitchFamily="34" charset="0"/>
                <a:cs typeface="Times New Roman" panose="02020603050405020304" pitchFamily="18" charset="0"/>
              </a:rPr>
              <a:t>peculiar to the business to which the restraint is applied, its </a:t>
            </a:r>
            <a:r>
              <a:rPr lang="en-US" sz="1800" b="1" dirty="0">
                <a:effectLst/>
                <a:ea typeface="Calibri" panose="020F0502020204030204" pitchFamily="34" charset="0"/>
                <a:cs typeface="Times New Roman" panose="02020603050405020304" pitchFamily="18" charset="0"/>
              </a:rPr>
              <a:t>condition before and after</a:t>
            </a:r>
            <a:r>
              <a:rPr lang="en-US" sz="1800" dirty="0">
                <a:effectLst/>
                <a:ea typeface="Calibri" panose="020F0502020204030204" pitchFamily="34" charset="0"/>
                <a:cs typeface="Times New Roman" panose="02020603050405020304" pitchFamily="18" charset="0"/>
              </a:rPr>
              <a:t> the restraint was imposed, the </a:t>
            </a:r>
            <a:r>
              <a:rPr lang="en-US" sz="1800" b="1" dirty="0">
                <a:effectLst/>
                <a:ea typeface="Calibri" panose="020F0502020204030204" pitchFamily="34" charset="0"/>
                <a:cs typeface="Times New Roman" panose="02020603050405020304" pitchFamily="18" charset="0"/>
              </a:rPr>
              <a:t>nature of the restraint, and its effect, actual or probable</a:t>
            </a:r>
            <a:r>
              <a:rPr lang="en-US" sz="1800" dirty="0">
                <a:effectLst/>
                <a:ea typeface="Calibri" panose="020F0502020204030204" pitchFamily="34" charset="0"/>
                <a:cs typeface="Times New Roman" panose="02020603050405020304" pitchFamily="18" charset="0"/>
              </a:rPr>
              <a:t>. The history of the restraint, the evil believed to exist, the reason for adopting the particular remedy, the </a:t>
            </a:r>
            <a:r>
              <a:rPr lang="en-US" sz="1800" b="1" dirty="0">
                <a:effectLst/>
                <a:ea typeface="Calibri" panose="020F0502020204030204" pitchFamily="34" charset="0"/>
                <a:cs typeface="Times New Roman" panose="02020603050405020304" pitchFamily="18" charset="0"/>
              </a:rPr>
              <a:t>purpose </a:t>
            </a:r>
            <a:r>
              <a:rPr lang="en-US" sz="1800" dirty="0">
                <a:effectLst/>
                <a:ea typeface="Calibri" panose="020F0502020204030204" pitchFamily="34" charset="0"/>
                <a:cs typeface="Times New Roman" panose="02020603050405020304" pitchFamily="18" charset="0"/>
              </a:rPr>
              <a:t>or end sought to be attained, are all relevant facts. This is not because a good intention will save an otherwise objectionable regulation, or the reverse, but because </a:t>
            </a:r>
            <a:r>
              <a:rPr lang="en-US" sz="1800" b="1" dirty="0">
                <a:solidFill>
                  <a:srgbClr val="C00000"/>
                </a:solidFill>
                <a:effectLst/>
                <a:ea typeface="Calibri" panose="020F0502020204030204" pitchFamily="34" charset="0"/>
                <a:cs typeface="Times New Roman" panose="02020603050405020304" pitchFamily="18" charset="0"/>
              </a:rPr>
              <a:t>knowledge of intent may help the court to interpret facts and to predict consequences</a:t>
            </a:r>
            <a:r>
              <a:rPr lang="en-US" sz="1800" dirty="0">
                <a:solidFill>
                  <a:srgbClr val="C00000"/>
                </a:solidFill>
                <a:effectLst/>
                <a:ea typeface="Calibri" panose="020F0502020204030204" pitchFamily="34" charset="0"/>
                <a:cs typeface="Times New Roman" panose="02020603050405020304" pitchFamily="18" charset="0"/>
              </a:rPr>
              <a:t>. </a:t>
            </a:r>
            <a:endParaRPr lang="en-US" dirty="0"/>
          </a:p>
        </p:txBody>
      </p:sp>
      <p:sp>
        <p:nvSpPr>
          <p:cNvPr id="5" name="Title 1">
            <a:extLst>
              <a:ext uri="{FF2B5EF4-FFF2-40B4-BE49-F238E27FC236}">
                <a16:creationId xmlns:a16="http://schemas.microsoft.com/office/drawing/2014/main" id="{FBF7090C-2AF1-4897-8E9F-A84CD8CF7DEE}"/>
              </a:ext>
            </a:extLst>
          </p:cNvPr>
          <p:cNvSpPr txBox="1">
            <a:spLocks/>
          </p:cNvSpPr>
          <p:nvPr/>
        </p:nvSpPr>
        <p:spPr>
          <a:xfrm>
            <a:off x="760134" y="631825"/>
            <a:ext cx="11174691"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i="1" dirty="0"/>
              <a:t>CBOT’s </a:t>
            </a:r>
            <a:r>
              <a:rPr lang="en-US" sz="3200" i="1" dirty="0">
                <a:solidFill>
                  <a:srgbClr val="C00000"/>
                </a:solidFill>
              </a:rPr>
              <a:t>“Unstructured”</a:t>
            </a:r>
            <a:r>
              <a:rPr lang="en-US" sz="3200" i="1" dirty="0"/>
              <a:t> </a:t>
            </a:r>
            <a:r>
              <a:rPr lang="en-US" sz="3200" dirty="0"/>
              <a:t>Rule of Reason Standard (p.119-20)</a:t>
            </a:r>
          </a:p>
        </p:txBody>
      </p:sp>
    </p:spTree>
    <p:extLst>
      <p:ext uri="{BB962C8B-B14F-4D97-AF65-F5344CB8AC3E}">
        <p14:creationId xmlns:p14="http://schemas.microsoft.com/office/powerpoint/2010/main" val="1320016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6FC15-7D7A-4E32-9D84-28D803165C11}"/>
              </a:ext>
            </a:extLst>
          </p:cNvPr>
          <p:cNvSpPr>
            <a:spLocks noGrp="1"/>
          </p:cNvSpPr>
          <p:nvPr>
            <p:ph type="title"/>
          </p:nvPr>
        </p:nvSpPr>
        <p:spPr/>
        <p:txBody>
          <a:bodyPr/>
          <a:lstStyle/>
          <a:p>
            <a:r>
              <a:rPr lang="en-US" dirty="0"/>
              <a:t>Antitrust Policy Discussions are in Flux</a:t>
            </a:r>
          </a:p>
        </p:txBody>
      </p:sp>
      <p:sp>
        <p:nvSpPr>
          <p:cNvPr id="3" name="Content Placeholder 2">
            <a:extLst>
              <a:ext uri="{FF2B5EF4-FFF2-40B4-BE49-F238E27FC236}">
                <a16:creationId xmlns:a16="http://schemas.microsoft.com/office/drawing/2014/main" id="{1C37B257-F618-4679-B19B-8A7D6CE493D7}"/>
              </a:ext>
            </a:extLst>
          </p:cNvPr>
          <p:cNvSpPr>
            <a:spLocks noGrp="1"/>
          </p:cNvSpPr>
          <p:nvPr>
            <p:ph idx="1"/>
          </p:nvPr>
        </p:nvSpPr>
        <p:spPr>
          <a:xfrm>
            <a:off x="715651" y="1476832"/>
            <a:ext cx="10515600" cy="4810845"/>
          </a:xfrm>
        </p:spPr>
        <p:txBody>
          <a:bodyPr>
            <a:normAutofit fontScale="92500" lnSpcReduction="20000"/>
          </a:bodyPr>
          <a:lstStyle/>
          <a:p>
            <a:r>
              <a:rPr lang="en-US" sz="2400" dirty="0"/>
              <a:t>The “New </a:t>
            </a:r>
            <a:r>
              <a:rPr lang="en-US" sz="2400" dirty="0" err="1"/>
              <a:t>Brandeisians</a:t>
            </a:r>
            <a:r>
              <a:rPr lang="en-US" sz="2400" dirty="0"/>
              <a:t>” are attacking current antitrust law as overly narrow and as ignoring the statute itself and fundamental teachings of Senator Sherman and Justice Brandeis</a:t>
            </a:r>
          </a:p>
          <a:p>
            <a:r>
              <a:rPr lang="en-US" sz="2400" dirty="0"/>
              <a:t>Lots of talk about Big Tech and consolidations in Washington</a:t>
            </a:r>
            <a:endParaRPr lang="en-US" sz="3200" dirty="0"/>
          </a:p>
          <a:p>
            <a:pPr lvl="1"/>
            <a:r>
              <a:rPr lang="en-US" sz="2000" dirty="0"/>
              <a:t>Congressional </a:t>
            </a:r>
            <a:r>
              <a:rPr lang="en-US" sz="2000" i="1" dirty="0"/>
              <a:t>hearings </a:t>
            </a:r>
            <a:r>
              <a:rPr lang="en-US" sz="2000" dirty="0"/>
              <a:t>with bipartisan appeal </a:t>
            </a:r>
            <a:endParaRPr lang="en-US" sz="1600" dirty="0"/>
          </a:p>
          <a:p>
            <a:pPr lvl="1"/>
            <a:r>
              <a:rPr lang="en-US" sz="2000" dirty="0"/>
              <a:t>Agency and state antitrust cases against Google, Facebook, and Amazon</a:t>
            </a:r>
          </a:p>
          <a:p>
            <a:pPr lvl="1"/>
            <a:r>
              <a:rPr lang="en-US" sz="2000" dirty="0"/>
              <a:t>Proposed substantial revisions of merger law and monopolization law by Sen. Klobuchar</a:t>
            </a:r>
          </a:p>
          <a:p>
            <a:pPr lvl="1"/>
            <a:r>
              <a:rPr lang="en-US" sz="2000" dirty="0"/>
              <a:t>Multiple proposed antitrust and regulatory bills directed at GAFA </a:t>
            </a:r>
          </a:p>
          <a:p>
            <a:r>
              <a:rPr lang="en-US" sz="2400" dirty="0"/>
              <a:t>And elsewhere …. </a:t>
            </a:r>
          </a:p>
          <a:p>
            <a:pPr lvl="1"/>
            <a:r>
              <a:rPr lang="en-US" sz="2000" dirty="0"/>
              <a:t>EU has taken the lead over the past decade</a:t>
            </a:r>
          </a:p>
          <a:p>
            <a:pPr lvl="1"/>
            <a:r>
              <a:rPr lang="en-US" sz="2000" i="1" dirty="0"/>
              <a:t>Private </a:t>
            </a:r>
            <a:r>
              <a:rPr lang="en-US" sz="2000" dirty="0"/>
              <a:t>cases by Epic (i.e., </a:t>
            </a:r>
            <a:r>
              <a:rPr lang="en-US" sz="2000" dirty="0" err="1"/>
              <a:t>Fortnite</a:t>
            </a:r>
            <a:r>
              <a:rPr lang="en-US" sz="2000" dirty="0"/>
              <a:t> game) against Apple and Google in US and other countries</a:t>
            </a:r>
          </a:p>
          <a:p>
            <a:pPr lvl="1"/>
            <a:r>
              <a:rPr lang="en-US" sz="2000" dirty="0"/>
              <a:t>Publisher class actions against Google</a:t>
            </a:r>
          </a:p>
          <a:p>
            <a:pPr lvl="1"/>
            <a:r>
              <a:rPr lang="en-US" sz="2000" dirty="0"/>
              <a:t>Developer class action against Apple (just settled) </a:t>
            </a:r>
          </a:p>
          <a:p>
            <a:r>
              <a:rPr lang="en-US" sz="2600" dirty="0"/>
              <a:t>At the same time … </a:t>
            </a:r>
          </a:p>
          <a:p>
            <a:pPr lvl="1"/>
            <a:r>
              <a:rPr lang="en-US" sz="2200" dirty="0"/>
              <a:t>Supreme Court is very conservative on antitrust and moving more so with appointments of Gorsuch and Kavanaugh </a:t>
            </a:r>
          </a:p>
          <a:p>
            <a:pPr lvl="1"/>
            <a:r>
              <a:rPr lang="en-US" sz="2200" dirty="0"/>
              <a:t>Breyer is the leader of liberal wing</a:t>
            </a:r>
          </a:p>
          <a:p>
            <a:pPr marL="0" indent="0">
              <a:buNone/>
            </a:pPr>
            <a:endParaRPr lang="en-US" sz="2400" dirty="0"/>
          </a:p>
          <a:p>
            <a:endParaRPr lang="en-US" sz="2400" dirty="0"/>
          </a:p>
        </p:txBody>
      </p:sp>
    </p:spTree>
    <p:extLst>
      <p:ext uri="{BB962C8B-B14F-4D97-AF65-F5344CB8AC3E}">
        <p14:creationId xmlns:p14="http://schemas.microsoft.com/office/powerpoint/2010/main" val="95091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a:t>Back to the Beginning: </a:t>
            </a:r>
            <a:r>
              <a:rPr lang="en-US" sz="3200" dirty="0"/>
              <a:t>Antitrust History and Evolution</a:t>
            </a:r>
          </a:p>
        </p:txBody>
      </p:sp>
      <p:sp>
        <p:nvSpPr>
          <p:cNvPr id="3" name="Content Placeholder 2"/>
          <p:cNvSpPr>
            <a:spLocks noGrp="1"/>
          </p:cNvSpPr>
          <p:nvPr>
            <p:ph idx="1"/>
          </p:nvPr>
        </p:nvSpPr>
        <p:spPr/>
        <p:txBody>
          <a:bodyPr/>
          <a:lstStyle/>
          <a:p>
            <a:r>
              <a:rPr lang="en-US" sz="2400" dirty="0"/>
              <a:t>Origins</a:t>
            </a:r>
          </a:p>
          <a:p>
            <a:pPr lvl="1"/>
            <a:r>
              <a:rPr lang="en-US" sz="2000" dirty="0"/>
              <a:t>The Bible, Ancient Greece, Other Cultures</a:t>
            </a:r>
          </a:p>
          <a:p>
            <a:pPr lvl="1"/>
            <a:r>
              <a:rPr lang="en-US" sz="2000" dirty="0"/>
              <a:t>In U.S. – Sherman “Anti-trust” Act of 1890; Clayton Act; and Federal Trade Commission Act (FTC) of 1914</a:t>
            </a:r>
          </a:p>
          <a:p>
            <a:r>
              <a:rPr lang="en-US" sz="2400" dirty="0"/>
              <a:t>Evolution - Law</a:t>
            </a:r>
          </a:p>
          <a:p>
            <a:pPr lvl="1"/>
            <a:r>
              <a:rPr lang="en-US" sz="2000" dirty="0"/>
              <a:t>Open-textured, flexible statutes that drew on common law principles</a:t>
            </a:r>
          </a:p>
          <a:p>
            <a:pPr lvl="1"/>
            <a:r>
              <a:rPr lang="en-US" sz="2000" dirty="0"/>
              <a:t>Like common law, content has changed over time; evolved towards more economically informed standards</a:t>
            </a:r>
          </a:p>
          <a:p>
            <a:pPr lvl="1"/>
            <a:r>
              <a:rPr lang="en-US" sz="2000" dirty="0"/>
              <a:t>Not just about “antitrust” law – globally referred to as “competition “ law</a:t>
            </a:r>
          </a:p>
          <a:p>
            <a:r>
              <a:rPr lang="en-US" sz="2400" dirty="0"/>
              <a:t>Evolution - Institutions</a:t>
            </a:r>
          </a:p>
          <a:p>
            <a:pPr lvl="1"/>
            <a:r>
              <a:rPr lang="en-US" sz="2000" dirty="0"/>
              <a:t>From 5 to 130+ antitrust enforcement regimes in a generation</a:t>
            </a:r>
          </a:p>
          <a:p>
            <a:pPr lvl="1"/>
            <a:r>
              <a:rPr lang="en-US" sz="2000" dirty="0"/>
              <a:t>Managing the global competition policy “system”</a:t>
            </a:r>
          </a:p>
        </p:txBody>
      </p:sp>
      <p:sp>
        <p:nvSpPr>
          <p:cNvPr id="4" name="Slide Number Placeholder 3"/>
          <p:cNvSpPr>
            <a:spLocks noGrp="1"/>
          </p:cNvSpPr>
          <p:nvPr>
            <p:ph type="sldNum" sz="quarter" idx="12"/>
          </p:nvPr>
        </p:nvSpPr>
        <p:spPr/>
        <p:txBody>
          <a:bodyPr/>
          <a:lstStyle/>
          <a:p>
            <a:pPr>
              <a:defRPr/>
            </a:pPr>
            <a:fld id="{006D7D89-F0F9-4612-959A-1C3DAFBB32F5}" type="slidenum">
              <a:rPr lang="en-US" smtClean="0"/>
              <a:pPr>
                <a:defRPr/>
              </a:pPr>
              <a:t>7</a:t>
            </a:fld>
            <a:endParaRPr lang="en-US"/>
          </a:p>
        </p:txBody>
      </p:sp>
    </p:spTree>
    <p:extLst>
      <p:ext uri="{BB962C8B-B14F-4D97-AF65-F5344CB8AC3E}">
        <p14:creationId xmlns:p14="http://schemas.microsoft.com/office/powerpoint/2010/main" val="4114043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58140" y="0"/>
            <a:ext cx="10515600" cy="1325563"/>
          </a:xfrm>
        </p:spPr>
        <p:txBody>
          <a:bodyPr>
            <a:normAutofit/>
          </a:bodyPr>
          <a:lstStyle/>
          <a:p>
            <a:r>
              <a:rPr lang="en-US" altLang="en-US" sz="3200" dirty="0"/>
              <a:t>The Sherman Anti-Trust Act</a:t>
            </a:r>
          </a:p>
        </p:txBody>
      </p:sp>
      <p:sp>
        <p:nvSpPr>
          <p:cNvPr id="11267" name="Content Placeholder 2"/>
          <p:cNvSpPr>
            <a:spLocks noGrp="1"/>
          </p:cNvSpPr>
          <p:nvPr>
            <p:ph idx="1"/>
          </p:nvPr>
        </p:nvSpPr>
        <p:spPr>
          <a:xfrm>
            <a:off x="678180" y="1284605"/>
            <a:ext cx="10515600" cy="4351338"/>
          </a:xfrm>
        </p:spPr>
        <p:txBody>
          <a:bodyPr/>
          <a:lstStyle/>
          <a:p>
            <a:r>
              <a:rPr lang="en-US" altLang="en-US" sz="2000" dirty="0"/>
              <a:t>The goal was to control “trust” abuses </a:t>
            </a:r>
          </a:p>
          <a:p>
            <a:r>
              <a:rPr lang="en-US" altLang="en-US" sz="2000" dirty="0"/>
              <a:t>Why the trusts were considered bad</a:t>
            </a:r>
          </a:p>
          <a:p>
            <a:pPr marL="0" indent="0">
              <a:buNone/>
            </a:pPr>
            <a:endParaRPr lang="en-US" altLang="en-US" dirty="0"/>
          </a:p>
          <a:p>
            <a:endParaRPr lang="en-US" altLang="en-US" dirty="0"/>
          </a:p>
          <a:p>
            <a:pPr marL="914400" lvl="2" indent="0">
              <a:buNone/>
            </a:pPr>
            <a:endParaRPr lang="en-US" altLang="en-US" dirty="0"/>
          </a:p>
          <a:p>
            <a:pPr lvl="2"/>
            <a:endParaRPr lang="en-US" altLang="en-US" dirty="0"/>
          </a:p>
          <a:p>
            <a:pPr lvl="2"/>
            <a:endParaRPr lang="en-US" altLang="en-US" dirty="0"/>
          </a:p>
          <a:p>
            <a:pPr lvl="2"/>
            <a:endParaRPr lang="en-US" altLang="en-US" dirty="0"/>
          </a:p>
          <a:p>
            <a:pPr lvl="2"/>
            <a:endParaRPr lang="en-US" altLang="en-US" dirty="0"/>
          </a:p>
          <a:p>
            <a:pPr lvl="2"/>
            <a:endParaRPr lang="en-US" altLang="en-US" dirty="0"/>
          </a:p>
          <a:p>
            <a:pPr lvl="2"/>
            <a:endParaRPr lang="en-US" altLang="en-US" dirty="0"/>
          </a:p>
          <a:p>
            <a:pPr lvl="2"/>
            <a:endParaRPr lang="en-US" altLang="en-US" dirty="0"/>
          </a:p>
          <a:p>
            <a:pPr lvl="1"/>
            <a:endParaRPr lang="en-US" altLang="en-US" dirty="0"/>
          </a:p>
        </p:txBody>
      </p:sp>
      <p:sp>
        <p:nvSpPr>
          <p:cNvPr id="3" name="Slide Number Placeholder 2"/>
          <p:cNvSpPr>
            <a:spLocks noGrp="1"/>
          </p:cNvSpPr>
          <p:nvPr>
            <p:ph type="sldNum" sz="quarter" idx="12"/>
          </p:nvPr>
        </p:nvSpPr>
        <p:spPr/>
        <p:txBody>
          <a:bodyPr/>
          <a:lstStyle/>
          <a:p>
            <a:fld id="{64A241CF-2A9D-4F7C-9199-B1435F5AB990}" type="slidenum">
              <a:rPr lang="en-US" altLang="en-US" smtClean="0"/>
              <a:pPr/>
              <a:t>8</a:t>
            </a:fld>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460281085"/>
              </p:ext>
            </p:extLst>
          </p:nvPr>
        </p:nvGraphicFramePr>
        <p:xfrm>
          <a:off x="1459669" y="4030980"/>
          <a:ext cx="8583491" cy="2438400"/>
        </p:xfrm>
        <a:graphic>
          <a:graphicData uri="http://schemas.openxmlformats.org/drawingml/2006/table">
            <a:tbl>
              <a:tblPr firstRow="1" bandRow="1">
                <a:effectLst>
                  <a:outerShdw blurRad="50800" dist="38100" dir="2700000" algn="tl" rotWithShape="0">
                    <a:prstClr val="black">
                      <a:alpha val="40000"/>
                    </a:prstClr>
                  </a:outerShdw>
                </a:effectLst>
                <a:tableStyleId>{2D5ABB26-0587-4C30-8999-92F81FD0307C}</a:tableStyleId>
              </a:tblPr>
              <a:tblGrid>
                <a:gridCol w="2810364">
                  <a:extLst>
                    <a:ext uri="{9D8B030D-6E8A-4147-A177-3AD203B41FA5}">
                      <a16:colId xmlns:a16="http://schemas.microsoft.com/office/drawing/2014/main" val="20000"/>
                    </a:ext>
                  </a:extLst>
                </a:gridCol>
                <a:gridCol w="2810364">
                  <a:extLst>
                    <a:ext uri="{9D8B030D-6E8A-4147-A177-3AD203B41FA5}">
                      <a16:colId xmlns:a16="http://schemas.microsoft.com/office/drawing/2014/main" val="20001"/>
                    </a:ext>
                  </a:extLst>
                </a:gridCol>
                <a:gridCol w="2962763">
                  <a:extLst>
                    <a:ext uri="{9D8B030D-6E8A-4147-A177-3AD203B41FA5}">
                      <a16:colId xmlns:a16="http://schemas.microsoft.com/office/drawing/2014/main" val="20002"/>
                    </a:ext>
                  </a:extLst>
                </a:gridCol>
              </a:tblGrid>
              <a:tr h="2438400">
                <a:tc>
                  <a:txBody>
                    <a:bodyPr/>
                    <a:lstStyle/>
                    <a:p>
                      <a:r>
                        <a:rPr lang="en-US" sz="1600" b="1" kern="1200" baseline="0" dirty="0">
                          <a:solidFill>
                            <a:schemeClr val="tx1"/>
                          </a:solidFill>
                          <a:effectLst/>
                          <a:latin typeface="+mn-lt"/>
                          <a:ea typeface="+mn-ea"/>
                          <a:cs typeface="+mn-cs"/>
                        </a:rPr>
                        <a:t>Standard Oil Trust</a:t>
                      </a:r>
                    </a:p>
                    <a:p>
                      <a:r>
                        <a:rPr lang="en-US" sz="1600" b="1" kern="1200" baseline="0" dirty="0">
                          <a:solidFill>
                            <a:schemeClr val="tx1"/>
                          </a:solidFill>
                          <a:effectLst/>
                          <a:latin typeface="+mn-lt"/>
                          <a:ea typeface="+mn-ea"/>
                          <a:cs typeface="+mn-cs"/>
                        </a:rPr>
                        <a:t>Sugar Trust</a:t>
                      </a:r>
                    </a:p>
                    <a:p>
                      <a:r>
                        <a:rPr lang="en-US" sz="1600" b="1" kern="1200" baseline="0" dirty="0">
                          <a:solidFill>
                            <a:schemeClr val="tx1"/>
                          </a:solidFill>
                          <a:effectLst/>
                          <a:latin typeface="+mn-lt"/>
                          <a:ea typeface="+mn-ea"/>
                          <a:cs typeface="+mn-cs"/>
                        </a:rPr>
                        <a:t>Whiskey Trust</a:t>
                      </a:r>
                    </a:p>
                    <a:p>
                      <a:r>
                        <a:rPr lang="en-US" sz="1600" kern="1200" baseline="0" dirty="0">
                          <a:solidFill>
                            <a:schemeClr val="tx1"/>
                          </a:solidFill>
                          <a:effectLst/>
                          <a:latin typeface="+mn-lt"/>
                          <a:ea typeface="+mn-ea"/>
                          <a:cs typeface="+mn-cs"/>
                        </a:rPr>
                        <a:t>Cotton Trust</a:t>
                      </a:r>
                    </a:p>
                    <a:p>
                      <a:r>
                        <a:rPr lang="en-US" sz="1600" kern="1200" baseline="0" dirty="0">
                          <a:solidFill>
                            <a:schemeClr val="tx1"/>
                          </a:solidFill>
                          <a:effectLst/>
                          <a:latin typeface="+mn-lt"/>
                          <a:ea typeface="+mn-ea"/>
                          <a:cs typeface="+mn-cs"/>
                        </a:rPr>
                        <a:t>Salt Trust</a:t>
                      </a:r>
                    </a:p>
                    <a:p>
                      <a:r>
                        <a:rPr lang="en-US" sz="1600" kern="1200" baseline="0" dirty="0">
                          <a:solidFill>
                            <a:schemeClr val="tx1"/>
                          </a:solidFill>
                          <a:effectLst/>
                          <a:latin typeface="+mn-lt"/>
                          <a:ea typeface="+mn-ea"/>
                          <a:cs typeface="+mn-cs"/>
                        </a:rPr>
                        <a:t>Cotton-bagging Trust</a:t>
                      </a:r>
                    </a:p>
                    <a:p>
                      <a:r>
                        <a:rPr lang="en-US" sz="1600" kern="1200" baseline="0" dirty="0">
                          <a:solidFill>
                            <a:schemeClr val="tx1"/>
                          </a:solidFill>
                          <a:effectLst/>
                          <a:latin typeface="+mn-lt"/>
                          <a:ea typeface="+mn-ea"/>
                          <a:cs typeface="+mn-cs"/>
                        </a:rPr>
                        <a:t>Copper Trust</a:t>
                      </a:r>
                    </a:p>
                    <a:p>
                      <a:r>
                        <a:rPr lang="en-US" sz="1600" kern="1200" baseline="0" dirty="0">
                          <a:solidFill>
                            <a:schemeClr val="tx1"/>
                          </a:solidFill>
                          <a:effectLst/>
                          <a:latin typeface="+mn-lt"/>
                          <a:ea typeface="+mn-ea"/>
                          <a:cs typeface="+mn-cs"/>
                        </a:rPr>
                        <a:t>Steel Trust</a:t>
                      </a:r>
                    </a:p>
                  </a:txBody>
                  <a:tcPr marL="121920" marR="121920">
                    <a:noFill/>
                  </a:tcPr>
                </a:tc>
                <a:tc>
                  <a:txBody>
                    <a:bodyPr/>
                    <a:lstStyle/>
                    <a:p>
                      <a:r>
                        <a:rPr lang="en-US" sz="1600" baseline="0" dirty="0"/>
                        <a:t>Steel Rail Trust</a:t>
                      </a:r>
                    </a:p>
                    <a:p>
                      <a:r>
                        <a:rPr lang="en-US" sz="1600" baseline="0" dirty="0"/>
                        <a:t>Nail Trust</a:t>
                      </a:r>
                    </a:p>
                    <a:p>
                      <a:r>
                        <a:rPr lang="en-US" sz="1600" baseline="0" dirty="0"/>
                        <a:t>Iron Nut and Washer Trust</a:t>
                      </a:r>
                    </a:p>
                    <a:p>
                      <a:r>
                        <a:rPr lang="en-US" sz="1600" baseline="0" dirty="0"/>
                        <a:t>Barbed Fence-Wire Trust</a:t>
                      </a:r>
                    </a:p>
                    <a:p>
                      <a:r>
                        <a:rPr lang="en-US" sz="1600" baseline="0" dirty="0"/>
                        <a:t>Lead Trust</a:t>
                      </a:r>
                    </a:p>
                    <a:p>
                      <a:r>
                        <a:rPr lang="en-US" sz="1600" baseline="0" dirty="0"/>
                        <a:t>Slate Pencil Trust</a:t>
                      </a:r>
                    </a:p>
                    <a:p>
                      <a:r>
                        <a:rPr lang="en-US" sz="1600" baseline="0" dirty="0"/>
                        <a:t>Nickel Trust</a:t>
                      </a:r>
                    </a:p>
                  </a:txBody>
                  <a:tcPr marL="121920" marR="12192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aseline="0" dirty="0"/>
                        <a:t>Zinc Trust</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a:t>Oilcloth Trust</a:t>
                      </a:r>
                    </a:p>
                    <a:p>
                      <a:r>
                        <a:rPr lang="en-US" sz="1600" baseline="0" dirty="0"/>
                        <a:t>Cordage Trust</a:t>
                      </a:r>
                    </a:p>
                    <a:p>
                      <a:r>
                        <a:rPr lang="en-US" sz="1600" baseline="0" dirty="0"/>
                        <a:t>Paper Envelope Trust</a:t>
                      </a:r>
                    </a:p>
                    <a:p>
                      <a:r>
                        <a:rPr lang="en-US" sz="1600" baseline="0" dirty="0"/>
                        <a:t>Castor Oil Trust</a:t>
                      </a:r>
                    </a:p>
                    <a:p>
                      <a:r>
                        <a:rPr lang="en-US" sz="1600" baseline="0" dirty="0"/>
                        <a:t>Linseed Oil Trust</a:t>
                      </a:r>
                    </a:p>
                    <a:p>
                      <a:r>
                        <a:rPr lang="en-US" sz="1600" baseline="0" dirty="0"/>
                        <a:t>Cottonseed Oil Trust</a:t>
                      </a:r>
                    </a:p>
                    <a:p>
                      <a:r>
                        <a:rPr lang="en-US" sz="1600" baseline="0" dirty="0"/>
                        <a:t>Borax Trust</a:t>
                      </a:r>
                    </a:p>
                    <a:p>
                      <a:r>
                        <a:rPr lang="en-US" sz="1600" baseline="0" dirty="0"/>
                        <a:t>Ultramarine Trust</a:t>
                      </a:r>
                    </a:p>
                  </a:txBody>
                  <a:tcPr marL="121920" marR="121920">
                    <a:noFill/>
                  </a:tcPr>
                </a:tc>
                <a:extLst>
                  <a:ext uri="{0D108BD9-81ED-4DB2-BD59-A6C34878D82A}">
                    <a16:rowId xmlns:a16="http://schemas.microsoft.com/office/drawing/2014/main" val="10000"/>
                  </a:ext>
                </a:extLst>
              </a:tr>
            </a:tbl>
          </a:graphicData>
        </a:graphic>
      </p:graphicFrame>
      <p:sp>
        <p:nvSpPr>
          <p:cNvPr id="7" name="TextBox 6"/>
          <p:cNvSpPr txBox="1"/>
          <p:nvPr/>
        </p:nvSpPr>
        <p:spPr>
          <a:xfrm>
            <a:off x="1145714" y="2074414"/>
            <a:ext cx="9278446" cy="1815882"/>
          </a:xfrm>
          <a:prstGeom prst="rect">
            <a:avLst/>
          </a:prstGeom>
          <a:noFill/>
          <a:ln>
            <a:solidFill>
              <a:schemeClr val="accent1"/>
            </a:solidFill>
          </a:ln>
        </p:spPr>
        <p:txBody>
          <a:bodyPr wrap="square" rtlCol="0">
            <a:spAutoFit/>
          </a:bodyPr>
          <a:lstStyle/>
          <a:p>
            <a:r>
              <a:rPr lang="en-US" sz="1600" i="1" dirty="0"/>
              <a:t>“[A] trust, in the most recent acceptation of the term, is a union or combination, rarely of individuals, usually of corporations, dealing in or producing a certain commodity, of the total amount of which belonging to them a common stock is made with the intention of holding and selling the same at an enhanced price, by suppressing or limiting the supply and by other devices, so that the price of such trust commodity shall depend merely upon the agreement made about it by those in the combination, without reference to the cost of its production, the quantity of the article held for consumption, or the demand therefor among buyers.</a:t>
            </a:r>
            <a:r>
              <a:rPr lang="en-US" sz="1600" i="1" baseline="30000" dirty="0"/>
              <a:t>” (</a:t>
            </a:r>
            <a:r>
              <a:rPr lang="en-US" sz="1600" i="1" dirty="0"/>
              <a:t>21 </a:t>
            </a:r>
            <a:r>
              <a:rPr lang="en-US" sz="1600" i="1" cap="small" dirty="0"/>
              <a:t>Cong. Rec.</a:t>
            </a:r>
            <a:r>
              <a:rPr lang="en-US" sz="1600" i="1" dirty="0"/>
              <a:t> 137 (Dec. 10, 1889) (remarks of Sen. David </a:t>
            </a:r>
            <a:r>
              <a:rPr lang="en-US" sz="1600" i="1" dirty="0" err="1"/>
              <a:t>Turpie</a:t>
            </a:r>
            <a:r>
              <a:rPr lang="en-US" sz="1600" i="1" dirty="0"/>
              <a:t> (D., Ind.).) </a:t>
            </a:r>
            <a:endParaRPr lang="en-US" sz="1600" i="1" baseline="30000" dirty="0"/>
          </a:p>
        </p:txBody>
      </p:sp>
    </p:spTree>
    <p:extLst>
      <p:ext uri="{BB962C8B-B14F-4D97-AF65-F5344CB8AC3E}">
        <p14:creationId xmlns:p14="http://schemas.microsoft.com/office/powerpoint/2010/main" val="254777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a:xfrm>
            <a:off x="731520" y="-550703"/>
            <a:ext cx="10972800" cy="5289353"/>
          </a:xfrm>
        </p:spPr>
        <p:txBody>
          <a:bodyPr/>
          <a:lstStyle/>
          <a:p>
            <a:pPr marL="0" lvl="0" indent="0">
              <a:buNone/>
            </a:pPr>
            <a:r>
              <a:rPr lang="en-US" altLang="en-US" dirty="0"/>
              <a:t>   </a:t>
            </a:r>
          </a:p>
        </p:txBody>
      </p:sp>
      <p:sp>
        <p:nvSpPr>
          <p:cNvPr id="4" name="Slide Number Placeholder 3"/>
          <p:cNvSpPr>
            <a:spLocks noGrp="1"/>
          </p:cNvSpPr>
          <p:nvPr>
            <p:ph type="sldNum" sz="quarter" idx="12"/>
          </p:nvPr>
        </p:nvSpPr>
        <p:spPr/>
        <p:txBody>
          <a:bodyPr/>
          <a:lstStyle/>
          <a:p>
            <a:pPr>
              <a:defRPr/>
            </a:pPr>
            <a:fld id="{64A241CF-2A9D-4F7C-9199-B1435F5AB990}" type="slidenum">
              <a:rPr lang="en-US" altLang="en-US" smtClean="0"/>
              <a:pPr>
                <a:defRPr/>
              </a:pPr>
              <a:t>9</a:t>
            </a:fld>
            <a:endParaRPr lang="en-US" altLang="en-US" dirty="0"/>
          </a:p>
        </p:txBody>
      </p:sp>
      <p:sp>
        <p:nvSpPr>
          <p:cNvPr id="9" name="TextBox 8"/>
          <p:cNvSpPr txBox="1"/>
          <p:nvPr/>
        </p:nvSpPr>
        <p:spPr>
          <a:xfrm>
            <a:off x="3716979" y="5796915"/>
            <a:ext cx="4623573" cy="307777"/>
          </a:xfrm>
          <a:prstGeom prst="rect">
            <a:avLst/>
          </a:prstGeom>
          <a:noFill/>
        </p:spPr>
        <p:txBody>
          <a:bodyPr wrap="none" rtlCol="0">
            <a:spAutoFit/>
          </a:bodyPr>
          <a:lstStyle/>
          <a:p>
            <a:pPr algn="ctr"/>
            <a:r>
              <a:rPr lang="en-US" sz="1400" dirty="0"/>
              <a:t>Joseph </a:t>
            </a:r>
            <a:r>
              <a:rPr lang="en-US" sz="1400" dirty="0" err="1"/>
              <a:t>Keppler</a:t>
            </a:r>
            <a:r>
              <a:rPr lang="en-US" sz="1400" dirty="0"/>
              <a:t>, </a:t>
            </a:r>
            <a:r>
              <a:rPr lang="en-US" sz="1400" i="1" dirty="0"/>
              <a:t>The Bosses of the Senate</a:t>
            </a:r>
            <a:r>
              <a:rPr lang="en-US" sz="1400" dirty="0"/>
              <a:t>, Puck, Jan. 23, 1889</a:t>
            </a:r>
          </a:p>
        </p:txBody>
      </p:sp>
      <p:pic>
        <p:nvPicPr>
          <p:cNvPr id="10" name="Picture 4" descr="The Bosses of the Sena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316" y="455136"/>
            <a:ext cx="9667487" cy="4718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75618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4992</TotalTime>
  <Words>5729</Words>
  <Application>Microsoft Office PowerPoint</Application>
  <PresentationFormat>Widescreen</PresentationFormat>
  <Paragraphs>892</Paragraphs>
  <Slides>56</Slides>
  <Notes>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63" baseType="lpstr">
      <vt:lpstr>Arial</vt:lpstr>
      <vt:lpstr>Calibri</vt:lpstr>
      <vt:lpstr>Calibri Light</vt:lpstr>
      <vt:lpstr>Symbol</vt:lpstr>
      <vt:lpstr>Times New Roman</vt:lpstr>
      <vt:lpstr>Office Theme</vt:lpstr>
      <vt:lpstr>Presentation</vt:lpstr>
      <vt:lpstr>Topic 1 </vt:lpstr>
      <vt:lpstr>Introduction </vt:lpstr>
      <vt:lpstr>Course Characteristics</vt:lpstr>
      <vt:lpstr>    Antitrust Goals, Anticompetitive Effects and the Sherman Act   </vt:lpstr>
      <vt:lpstr>Big Antitrust Questions Are In the News</vt:lpstr>
      <vt:lpstr>Antitrust Policy Discussions are in Flux</vt:lpstr>
      <vt:lpstr>Back to the Beginning: Antitrust History and Evolution</vt:lpstr>
      <vt:lpstr>The Sherman Anti-Trust Act</vt:lpstr>
      <vt:lpstr>PowerPoint Presentation</vt:lpstr>
      <vt:lpstr>The Sherman Act (1890) (p. 1489):</vt:lpstr>
      <vt:lpstr>Today’s Competition Policy “System” </vt:lpstr>
      <vt:lpstr>Conflicting Economic Ideologies/Philosophies and Approaches</vt:lpstr>
      <vt:lpstr>Basic Competitive Effects Analysis</vt:lpstr>
      <vt:lpstr>Economic Goals of Competition Laws: Safeguarding the  Benefits of Competition</vt:lpstr>
      <vt:lpstr>But, the Scope of Antitrust Law is Limited</vt:lpstr>
      <vt:lpstr>Market Structure &amp; Competition:  The Competitive Process is Disrupted Mainly in  Oligopoly and Dominant Firm Markets    Caveat: “Competitive” Firms Also May Achieve Anticompetitive Goals Through State Action</vt:lpstr>
      <vt:lpstr>Market Structure &amp; Competition Continuum</vt:lpstr>
      <vt:lpstr>PowerPoint Presentation</vt:lpstr>
      <vt:lpstr>Monopoly Power and Market Dominance </vt:lpstr>
      <vt:lpstr>How Can a Firm Acquire or Maintain Market Power  With Its Conduct?</vt:lpstr>
      <vt:lpstr>“Competitive Effects” Analysis of Alleged Anticompetitive  Conduct and Effects</vt:lpstr>
      <vt:lpstr>Important Antitrust Law Caveat  Re “Legitimately Achieved” Market Power</vt:lpstr>
      <vt:lpstr>Overview of Course Agenda</vt:lpstr>
      <vt:lpstr>But First  –</vt:lpstr>
      <vt:lpstr>Technical Economic Analysis </vt:lpstr>
      <vt:lpstr>  Demand Curves, Consumer Surplus &amp; Profits: Diagrams and Calculations  Consumer Welfare vs Aggregate Welfare  </vt:lpstr>
      <vt:lpstr> </vt:lpstr>
      <vt:lpstr>Demand Curves: “The Law of Demand”</vt:lpstr>
      <vt:lpstr>Price (P) - Quantity (Q) Relationship: Market Demand vs Individual Demand</vt:lpstr>
      <vt:lpstr>PowerPoint Presentation</vt:lpstr>
      <vt:lpstr>PowerPoint Presentation</vt:lpstr>
      <vt:lpstr> </vt:lpstr>
      <vt:lpstr>Market Demand vs Individual Demand Price (P) vs Quantity (Q)</vt:lpstr>
      <vt:lpstr> Ken’s Daily Demand for Coffee at Coffeeland</vt:lpstr>
      <vt:lpstr> Barbie’s Daily Demand for Coffee at Coffeeland</vt:lpstr>
      <vt:lpstr>Ken+Barbie’s Daily Demand for Coffee at Coffeeland</vt:lpstr>
      <vt:lpstr> Coffeeland Market Demand Curve</vt:lpstr>
      <vt:lpstr> Coffeeland Market Demand Curve: Smoothed Out </vt:lpstr>
      <vt:lpstr>Consumer Harms From Price Increases</vt:lpstr>
      <vt:lpstr> Ken+Barbie Lose consumer surplus if Price Rises to P2 =$2.20</vt:lpstr>
      <vt:lpstr> Ken+Barbie Lose if Price Rises by 20¢ to P2 =$2.20</vt:lpstr>
      <vt:lpstr> Ken+Barbie Lose Even More if Price Rises to P3 =$2.50</vt:lpstr>
      <vt:lpstr>Showing Consumer Welfare Loss if Price Rises to P3=$2.50</vt:lpstr>
      <vt:lpstr> Review: Loss in Consumer Surplus:  Step Function Demand</vt:lpstr>
      <vt:lpstr>Overall Consumer Loss from Price Increase: “Smoothed” Market Demand</vt:lpstr>
      <vt:lpstr>Measuring Losses as Triangles and Rectangles</vt:lpstr>
      <vt:lpstr>Impact on the Firm’s Profits</vt:lpstr>
      <vt:lpstr>Profitability Diagram: Profit Gains vs Losses)</vt:lpstr>
      <vt:lpstr>Overall Economic Impact: Consumers vs Firm</vt:lpstr>
      <vt:lpstr>PowerPoint Presentation</vt:lpstr>
      <vt:lpstr>Looking Ahead: Implications for Law and Policy</vt:lpstr>
      <vt:lpstr>PowerPoint Presentation</vt:lpstr>
      <vt:lpstr>Exclusion Conduct “Bubble Diagram” to Show the Economic Reasoning</vt:lpstr>
      <vt:lpstr>PowerPoint Presentation</vt:lpstr>
      <vt:lpstr>Sherman Act Section 1 Elements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Introduction &amp; Housekeeping</dc:title>
  <dc:creator>steve salop</dc:creator>
  <cp:lastModifiedBy>Steve Salop</cp:lastModifiedBy>
  <cp:revision>93</cp:revision>
  <dcterms:created xsi:type="dcterms:W3CDTF">2020-08-19T11:44:16Z</dcterms:created>
  <dcterms:modified xsi:type="dcterms:W3CDTF">2023-04-30T23:18:06Z</dcterms:modified>
</cp:coreProperties>
</file>